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1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90" r:id="rId28"/>
    <p:sldId id="280" r:id="rId29"/>
    <p:sldId id="282" r:id="rId30"/>
    <p:sldId id="281" r:id="rId31"/>
    <p:sldId id="285" r:id="rId32"/>
    <p:sldId id="283" r:id="rId33"/>
    <p:sldId id="286" r:id="rId34"/>
    <p:sldId id="287" r:id="rId35"/>
    <p:sldId id="288" r:id="rId36"/>
    <p:sldId id="292" r:id="rId37"/>
    <p:sldId id="293" r:id="rId38"/>
    <p:sldId id="284" r:id="rId39"/>
  </p:sldIdLst>
  <p:sldSz cx="9144000" cy="5143500" type="screen16x9"/>
  <p:notesSz cx="6858000" cy="9144000"/>
  <p:embeddedFontLst>
    <p:embeddedFont>
      <p:font typeface="Archivo Narrow" panose="020B0604020202020204" charset="0"/>
      <p:regular r:id="rId41"/>
      <p:bold r:id="rId42"/>
      <p:italic r:id="rId43"/>
      <p:boldItalic r:id="rId44"/>
    </p:embeddedFont>
    <p:embeddedFont>
      <p:font typeface="Georgia" panose="02040502050405020303" pitchFamily="18" charset="0"/>
      <p:regular r:id="rId45"/>
      <p:bold r:id="rId46"/>
      <p:italic r:id="rId47"/>
      <p:boldItalic r:id="rId48"/>
    </p:embeddedFont>
    <p:embeddedFont>
      <p:font typeface="Trebuchet MS" panose="020B0603020202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6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5e441b84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g2b5e441b84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341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66469" y="333136"/>
            <a:ext cx="3863340" cy="79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7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81489" y="1261872"/>
            <a:ext cx="8174355" cy="248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66469" y="590131"/>
            <a:ext cx="4831080" cy="50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7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66469" y="333136"/>
            <a:ext cx="3863340" cy="79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7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760831"/>
            <a:ext cx="9144000" cy="382905"/>
          </a:xfrm>
          <a:custGeom>
            <a:avLst/>
            <a:gdLst/>
            <a:ahLst/>
            <a:cxnLst/>
            <a:rect l="l" t="t" r="r" b="b"/>
            <a:pathLst>
              <a:path w="12192000" h="510540" extrusionOk="0">
                <a:moveTo>
                  <a:pt x="12191999" y="510224"/>
                </a:moveTo>
                <a:lnTo>
                  <a:pt x="0" y="510224"/>
                </a:lnTo>
                <a:lnTo>
                  <a:pt x="0" y="24601"/>
                </a:lnTo>
                <a:lnTo>
                  <a:pt x="3987" y="18687"/>
                </a:lnTo>
                <a:lnTo>
                  <a:pt x="24267" y="5013"/>
                </a:lnTo>
                <a:lnTo>
                  <a:pt x="49102" y="0"/>
                </a:lnTo>
                <a:lnTo>
                  <a:pt x="12128296" y="0"/>
                </a:lnTo>
                <a:lnTo>
                  <a:pt x="12173412" y="18687"/>
                </a:lnTo>
                <a:lnTo>
                  <a:pt x="12191999" y="62792"/>
                </a:lnTo>
                <a:lnTo>
                  <a:pt x="12191999" y="51022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2" name="Google Shape;52;p13"/>
          <p:cNvSpPr/>
          <p:nvPr/>
        </p:nvSpPr>
        <p:spPr>
          <a:xfrm>
            <a:off x="0" y="4760831"/>
            <a:ext cx="9144000" cy="47149"/>
          </a:xfrm>
          <a:custGeom>
            <a:avLst/>
            <a:gdLst/>
            <a:ahLst/>
            <a:cxnLst/>
            <a:rect l="l" t="t" r="r" b="b"/>
            <a:pathLst>
              <a:path w="12192000" h="62864" extrusionOk="0">
                <a:moveTo>
                  <a:pt x="49102" y="0"/>
                </a:moveTo>
                <a:lnTo>
                  <a:pt x="12128296" y="0"/>
                </a:lnTo>
                <a:lnTo>
                  <a:pt x="12140802" y="1237"/>
                </a:lnTo>
                <a:lnTo>
                  <a:pt x="12181380" y="28405"/>
                </a:lnTo>
                <a:lnTo>
                  <a:pt x="12190862" y="51297"/>
                </a:lnTo>
                <a:lnTo>
                  <a:pt x="12191999" y="62792"/>
                </a:lnTo>
              </a:path>
              <a:path w="12192000" h="62864" extrusionOk="0">
                <a:moveTo>
                  <a:pt x="0" y="24601"/>
                </a:moveTo>
                <a:lnTo>
                  <a:pt x="3987" y="18687"/>
                </a:lnTo>
                <a:lnTo>
                  <a:pt x="24267" y="5013"/>
                </a:lnTo>
                <a:lnTo>
                  <a:pt x="49102" y="0"/>
                </a:lnTo>
              </a:path>
            </a:pathLst>
          </a:custGeom>
          <a:noFill/>
          <a:ln w="190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3" name="Google Shape;53;p13"/>
          <p:cNvSpPr/>
          <p:nvPr/>
        </p:nvSpPr>
        <p:spPr>
          <a:xfrm>
            <a:off x="6945800" y="188"/>
            <a:ext cx="2198370" cy="461486"/>
          </a:xfrm>
          <a:custGeom>
            <a:avLst/>
            <a:gdLst/>
            <a:ahLst/>
            <a:cxnLst/>
            <a:rect l="l" t="t" r="r" b="b"/>
            <a:pathLst>
              <a:path w="2931159" h="615315" extrusionOk="0">
                <a:moveTo>
                  <a:pt x="2865943" y="614724"/>
                </a:moveTo>
                <a:lnTo>
                  <a:pt x="76854" y="614724"/>
                </a:lnTo>
                <a:lnTo>
                  <a:pt x="61791" y="613234"/>
                </a:lnTo>
                <a:lnTo>
                  <a:pt x="22509" y="592213"/>
                </a:lnTo>
                <a:lnTo>
                  <a:pt x="1490" y="552932"/>
                </a:lnTo>
                <a:lnTo>
                  <a:pt x="0" y="537868"/>
                </a:lnTo>
                <a:lnTo>
                  <a:pt x="10" y="0"/>
                </a:lnTo>
                <a:lnTo>
                  <a:pt x="2930932" y="24"/>
                </a:lnTo>
                <a:lnTo>
                  <a:pt x="2930932" y="576427"/>
                </a:lnTo>
                <a:lnTo>
                  <a:pt x="2920289" y="592213"/>
                </a:lnTo>
                <a:lnTo>
                  <a:pt x="2895859" y="608684"/>
                </a:lnTo>
                <a:lnTo>
                  <a:pt x="2865943" y="61472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4" name="Google Shape;54;p13"/>
          <p:cNvSpPr/>
          <p:nvPr/>
        </p:nvSpPr>
        <p:spPr>
          <a:xfrm>
            <a:off x="6945800" y="188"/>
            <a:ext cx="2198370" cy="461486"/>
          </a:xfrm>
          <a:custGeom>
            <a:avLst/>
            <a:gdLst/>
            <a:ahLst/>
            <a:cxnLst/>
            <a:rect l="l" t="t" r="r" b="b"/>
            <a:pathLst>
              <a:path w="2931159" h="615315" extrusionOk="0">
                <a:moveTo>
                  <a:pt x="2865943" y="614724"/>
                </a:moveTo>
                <a:lnTo>
                  <a:pt x="76854" y="614724"/>
                </a:lnTo>
                <a:lnTo>
                  <a:pt x="61791" y="613234"/>
                </a:lnTo>
                <a:lnTo>
                  <a:pt x="22509" y="592213"/>
                </a:lnTo>
                <a:lnTo>
                  <a:pt x="1490" y="552932"/>
                </a:lnTo>
                <a:lnTo>
                  <a:pt x="0" y="537868"/>
                </a:lnTo>
                <a:lnTo>
                  <a:pt x="0" y="24"/>
                </a:lnTo>
                <a:lnTo>
                  <a:pt x="2930932" y="24"/>
                </a:lnTo>
              </a:path>
              <a:path w="2931159" h="615315" extrusionOk="0">
                <a:moveTo>
                  <a:pt x="2930932" y="576427"/>
                </a:moveTo>
                <a:lnTo>
                  <a:pt x="2920289" y="592213"/>
                </a:lnTo>
                <a:lnTo>
                  <a:pt x="2895859" y="608684"/>
                </a:lnTo>
                <a:lnTo>
                  <a:pt x="2865943" y="614724"/>
                </a:lnTo>
              </a:path>
            </a:pathLst>
          </a:custGeom>
          <a:noFill/>
          <a:ln w="190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5" name="Google Shape;55;p13"/>
          <p:cNvSpPr/>
          <p:nvPr/>
        </p:nvSpPr>
        <p:spPr>
          <a:xfrm>
            <a:off x="0" y="0"/>
            <a:ext cx="9144000" cy="273844"/>
          </a:xfrm>
          <a:custGeom>
            <a:avLst/>
            <a:gdLst/>
            <a:ahLst/>
            <a:cxnLst/>
            <a:rect l="l" t="t" r="r" b="b"/>
            <a:pathLst>
              <a:path w="12192000" h="365125" extrusionOk="0">
                <a:moveTo>
                  <a:pt x="12158256" y="364774"/>
                </a:moveTo>
                <a:lnTo>
                  <a:pt x="42677" y="364774"/>
                </a:lnTo>
                <a:lnTo>
                  <a:pt x="33738" y="363890"/>
                </a:lnTo>
                <a:lnTo>
                  <a:pt x="538" y="336618"/>
                </a:lnTo>
                <a:lnTo>
                  <a:pt x="0" y="334845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49203"/>
                </a:lnTo>
                <a:lnTo>
                  <a:pt x="12190507" y="351415"/>
                </a:lnTo>
                <a:lnTo>
                  <a:pt x="12176009" y="361190"/>
                </a:lnTo>
                <a:lnTo>
                  <a:pt x="12158256" y="36477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6" name="Google Shape;56;p13"/>
          <p:cNvSpPr/>
          <p:nvPr/>
        </p:nvSpPr>
        <p:spPr>
          <a:xfrm>
            <a:off x="0" y="251134"/>
            <a:ext cx="9144000" cy="22860"/>
          </a:xfrm>
          <a:custGeom>
            <a:avLst/>
            <a:gdLst/>
            <a:ahLst/>
            <a:cxnLst/>
            <a:rect l="l" t="t" r="r" b="b"/>
            <a:pathLst>
              <a:path w="12192000" h="30479" extrusionOk="0">
                <a:moveTo>
                  <a:pt x="12158256" y="29929"/>
                </a:moveTo>
                <a:lnTo>
                  <a:pt x="42677" y="29929"/>
                </a:lnTo>
                <a:lnTo>
                  <a:pt x="33738" y="29045"/>
                </a:lnTo>
                <a:lnTo>
                  <a:pt x="538" y="1773"/>
                </a:lnTo>
                <a:lnTo>
                  <a:pt x="0" y="0"/>
                </a:lnTo>
              </a:path>
              <a:path w="12192000" h="30479" extrusionOk="0">
                <a:moveTo>
                  <a:pt x="12191999" y="14357"/>
                </a:moveTo>
                <a:lnTo>
                  <a:pt x="12190507" y="16570"/>
                </a:lnTo>
                <a:lnTo>
                  <a:pt x="12176009" y="26345"/>
                </a:lnTo>
                <a:lnTo>
                  <a:pt x="12158256" y="29929"/>
                </a:lnTo>
              </a:path>
            </a:pathLst>
          </a:custGeom>
          <a:noFill/>
          <a:ln w="190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366469" y="333136"/>
            <a:ext cx="3863340" cy="79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481489" y="1261872"/>
            <a:ext cx="8174355" cy="248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3895283" y="4848230"/>
            <a:ext cx="1353503" cy="1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822383" y="4798517"/>
            <a:ext cx="172878" cy="12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9"/>
          <p:cNvGrpSpPr/>
          <p:nvPr/>
        </p:nvGrpSpPr>
        <p:grpSpPr>
          <a:xfrm>
            <a:off x="18" y="0"/>
            <a:ext cx="9144000" cy="1102511"/>
            <a:chOff x="24" y="0"/>
            <a:chExt cx="12192000" cy="1470014"/>
          </a:xfrm>
        </p:grpSpPr>
        <p:sp>
          <p:nvSpPr>
            <p:cNvPr id="95" name="Google Shape;95;p19"/>
            <p:cNvSpPr/>
            <p:nvPr/>
          </p:nvSpPr>
          <p:spPr>
            <a:xfrm>
              <a:off x="24" y="67299"/>
              <a:ext cx="12192000" cy="1402715"/>
            </a:xfrm>
            <a:custGeom>
              <a:avLst/>
              <a:gdLst/>
              <a:ahLst/>
              <a:cxnLst/>
              <a:rect l="l" t="t" r="r" b="b"/>
              <a:pathLst>
                <a:path w="12192000" h="1402715" extrusionOk="0">
                  <a:moveTo>
                    <a:pt x="12191975" y="0"/>
                  </a:moveTo>
                  <a:lnTo>
                    <a:pt x="0" y="0"/>
                  </a:lnTo>
                  <a:lnTo>
                    <a:pt x="0" y="1138964"/>
                  </a:lnTo>
                  <a:lnTo>
                    <a:pt x="90984" y="1138997"/>
                  </a:lnTo>
                  <a:lnTo>
                    <a:pt x="181063" y="1139093"/>
                  </a:lnTo>
                  <a:lnTo>
                    <a:pt x="270245" y="1139254"/>
                  </a:lnTo>
                  <a:lnTo>
                    <a:pt x="358541" y="1139476"/>
                  </a:lnTo>
                  <a:lnTo>
                    <a:pt x="445959" y="1139761"/>
                  </a:lnTo>
                  <a:lnTo>
                    <a:pt x="532508" y="1140106"/>
                  </a:lnTo>
                  <a:lnTo>
                    <a:pt x="618198" y="1140511"/>
                  </a:lnTo>
                  <a:lnTo>
                    <a:pt x="703038" y="1140976"/>
                  </a:lnTo>
                  <a:lnTo>
                    <a:pt x="787036" y="1141499"/>
                  </a:lnTo>
                  <a:lnTo>
                    <a:pt x="870202" y="1142080"/>
                  </a:lnTo>
                  <a:lnTo>
                    <a:pt x="952545" y="1142717"/>
                  </a:lnTo>
                  <a:lnTo>
                    <a:pt x="1034074" y="1143410"/>
                  </a:lnTo>
                  <a:lnTo>
                    <a:pt x="1114799" y="1144159"/>
                  </a:lnTo>
                  <a:lnTo>
                    <a:pt x="1194728" y="1144961"/>
                  </a:lnTo>
                  <a:lnTo>
                    <a:pt x="1273870" y="1145817"/>
                  </a:lnTo>
                  <a:lnTo>
                    <a:pt x="1352236" y="1146726"/>
                  </a:lnTo>
                  <a:lnTo>
                    <a:pt x="1429833" y="1147686"/>
                  </a:lnTo>
                  <a:lnTo>
                    <a:pt x="1506672" y="1148697"/>
                  </a:lnTo>
                  <a:lnTo>
                    <a:pt x="1582760" y="1149758"/>
                  </a:lnTo>
                  <a:lnTo>
                    <a:pt x="1658108" y="1150869"/>
                  </a:lnTo>
                  <a:lnTo>
                    <a:pt x="1732725" y="1152028"/>
                  </a:lnTo>
                  <a:lnTo>
                    <a:pt x="1806619" y="1153234"/>
                  </a:lnTo>
                  <a:lnTo>
                    <a:pt x="1879800" y="1154487"/>
                  </a:lnTo>
                  <a:lnTo>
                    <a:pt x="1952276" y="1155786"/>
                  </a:lnTo>
                  <a:lnTo>
                    <a:pt x="2024058" y="1157130"/>
                  </a:lnTo>
                  <a:lnTo>
                    <a:pt x="2095154" y="1158518"/>
                  </a:lnTo>
                  <a:lnTo>
                    <a:pt x="2165573" y="1159949"/>
                  </a:lnTo>
                  <a:lnTo>
                    <a:pt x="2235325" y="1161423"/>
                  </a:lnTo>
                  <a:lnTo>
                    <a:pt x="2304419" y="1162939"/>
                  </a:lnTo>
                  <a:lnTo>
                    <a:pt x="2372863" y="1164496"/>
                  </a:lnTo>
                  <a:lnTo>
                    <a:pt x="2440667" y="1166092"/>
                  </a:lnTo>
                  <a:lnTo>
                    <a:pt x="2507840" y="1167728"/>
                  </a:lnTo>
                  <a:lnTo>
                    <a:pt x="2574392" y="1169402"/>
                  </a:lnTo>
                  <a:lnTo>
                    <a:pt x="2640330" y="1171114"/>
                  </a:lnTo>
                  <a:lnTo>
                    <a:pt x="2705666" y="1172862"/>
                  </a:lnTo>
                  <a:lnTo>
                    <a:pt x="2770407" y="1174646"/>
                  </a:lnTo>
                  <a:lnTo>
                    <a:pt x="2834562" y="1176465"/>
                  </a:lnTo>
                  <a:lnTo>
                    <a:pt x="2898142" y="1178319"/>
                  </a:lnTo>
                  <a:lnTo>
                    <a:pt x="2961155" y="1180205"/>
                  </a:lnTo>
                  <a:lnTo>
                    <a:pt x="3023610" y="1182124"/>
                  </a:lnTo>
                  <a:lnTo>
                    <a:pt x="3085516" y="1184075"/>
                  </a:lnTo>
                  <a:lnTo>
                    <a:pt x="3146883" y="1186057"/>
                  </a:lnTo>
                  <a:lnTo>
                    <a:pt x="3207719" y="1188068"/>
                  </a:lnTo>
                  <a:lnTo>
                    <a:pt x="3268034" y="1190109"/>
                  </a:lnTo>
                  <a:lnTo>
                    <a:pt x="3327837" y="1192178"/>
                  </a:lnTo>
                  <a:lnTo>
                    <a:pt x="3387138" y="1194275"/>
                  </a:lnTo>
                  <a:lnTo>
                    <a:pt x="3445944" y="1196398"/>
                  </a:lnTo>
                  <a:lnTo>
                    <a:pt x="3504266" y="1198547"/>
                  </a:lnTo>
                  <a:lnTo>
                    <a:pt x="3562112" y="1200721"/>
                  </a:lnTo>
                  <a:lnTo>
                    <a:pt x="3619492" y="1202919"/>
                  </a:lnTo>
                  <a:lnTo>
                    <a:pt x="3676415" y="1205140"/>
                  </a:lnTo>
                  <a:lnTo>
                    <a:pt x="3732890" y="1207384"/>
                  </a:lnTo>
                  <a:lnTo>
                    <a:pt x="3788926" y="1209650"/>
                  </a:lnTo>
                  <a:lnTo>
                    <a:pt x="3844532" y="1211936"/>
                  </a:lnTo>
                  <a:lnTo>
                    <a:pt x="3899717" y="1214242"/>
                  </a:lnTo>
                  <a:lnTo>
                    <a:pt x="3954491" y="1216568"/>
                  </a:lnTo>
                  <a:lnTo>
                    <a:pt x="4008863" y="1218911"/>
                  </a:lnTo>
                  <a:lnTo>
                    <a:pt x="4062841" y="1221272"/>
                  </a:lnTo>
                  <a:lnTo>
                    <a:pt x="4116436" y="1223650"/>
                  </a:lnTo>
                  <a:lnTo>
                    <a:pt x="4169655" y="1226044"/>
                  </a:lnTo>
                  <a:lnTo>
                    <a:pt x="4222509" y="1228452"/>
                  </a:lnTo>
                  <a:lnTo>
                    <a:pt x="4275006" y="1230875"/>
                  </a:lnTo>
                  <a:lnTo>
                    <a:pt x="4327156" y="1233310"/>
                  </a:lnTo>
                  <a:lnTo>
                    <a:pt x="4378967" y="1235759"/>
                  </a:lnTo>
                  <a:lnTo>
                    <a:pt x="4430449" y="1238219"/>
                  </a:lnTo>
                  <a:lnTo>
                    <a:pt x="4481611" y="1240689"/>
                  </a:lnTo>
                  <a:lnTo>
                    <a:pt x="4532463" y="1243170"/>
                  </a:lnTo>
                  <a:lnTo>
                    <a:pt x="4583012" y="1245659"/>
                  </a:lnTo>
                  <a:lnTo>
                    <a:pt x="4633269" y="1248157"/>
                  </a:lnTo>
                  <a:lnTo>
                    <a:pt x="4683242" y="1250663"/>
                  </a:lnTo>
                  <a:lnTo>
                    <a:pt x="4732941" y="1253175"/>
                  </a:lnTo>
                  <a:lnTo>
                    <a:pt x="4782375" y="1255692"/>
                  </a:lnTo>
                  <a:lnTo>
                    <a:pt x="4831553" y="1258215"/>
                  </a:lnTo>
                  <a:lnTo>
                    <a:pt x="4880484" y="1260741"/>
                  </a:lnTo>
                  <a:lnTo>
                    <a:pt x="4929177" y="1263271"/>
                  </a:lnTo>
                  <a:lnTo>
                    <a:pt x="4977642" y="1265803"/>
                  </a:lnTo>
                  <a:lnTo>
                    <a:pt x="5025887" y="1268337"/>
                  </a:lnTo>
                  <a:lnTo>
                    <a:pt x="5073922" y="1270872"/>
                  </a:lnTo>
                  <a:lnTo>
                    <a:pt x="5121756" y="1273406"/>
                  </a:lnTo>
                  <a:lnTo>
                    <a:pt x="5169397" y="1275940"/>
                  </a:lnTo>
                  <a:lnTo>
                    <a:pt x="5216856" y="1278472"/>
                  </a:lnTo>
                  <a:lnTo>
                    <a:pt x="5264141" y="1281001"/>
                  </a:lnTo>
                  <a:lnTo>
                    <a:pt x="5311262" y="1283527"/>
                  </a:lnTo>
                  <a:lnTo>
                    <a:pt x="5358227" y="1286048"/>
                  </a:lnTo>
                  <a:lnTo>
                    <a:pt x="5405045" y="1288564"/>
                  </a:lnTo>
                  <a:lnTo>
                    <a:pt x="5451727" y="1291075"/>
                  </a:lnTo>
                  <a:lnTo>
                    <a:pt x="5498280" y="1293578"/>
                  </a:lnTo>
                  <a:lnTo>
                    <a:pt x="5544715" y="1296074"/>
                  </a:lnTo>
                  <a:lnTo>
                    <a:pt x="5591040" y="1298562"/>
                  </a:lnTo>
                  <a:lnTo>
                    <a:pt x="5637264" y="1301040"/>
                  </a:lnTo>
                  <a:lnTo>
                    <a:pt x="5683397" y="1303508"/>
                  </a:lnTo>
                  <a:lnTo>
                    <a:pt x="5729448" y="1305965"/>
                  </a:lnTo>
                  <a:lnTo>
                    <a:pt x="5775425" y="1308410"/>
                  </a:lnTo>
                  <a:lnTo>
                    <a:pt x="5821339" y="1310843"/>
                  </a:lnTo>
                  <a:lnTo>
                    <a:pt x="5867197" y="1313262"/>
                  </a:lnTo>
                  <a:lnTo>
                    <a:pt x="5913010" y="1315667"/>
                  </a:lnTo>
                  <a:lnTo>
                    <a:pt x="5958787" y="1318056"/>
                  </a:lnTo>
                  <a:lnTo>
                    <a:pt x="6004535" y="1320430"/>
                  </a:lnTo>
                  <a:lnTo>
                    <a:pt x="6050266" y="1322787"/>
                  </a:lnTo>
                  <a:lnTo>
                    <a:pt x="6095987" y="1325126"/>
                  </a:lnTo>
                  <a:lnTo>
                    <a:pt x="6141709" y="1327447"/>
                  </a:lnTo>
                  <a:lnTo>
                    <a:pt x="6187439" y="1329748"/>
                  </a:lnTo>
                  <a:lnTo>
                    <a:pt x="6233188" y="1332029"/>
                  </a:lnTo>
                  <a:lnTo>
                    <a:pt x="6278965" y="1334290"/>
                  </a:lnTo>
                  <a:lnTo>
                    <a:pt x="6324778" y="1336528"/>
                  </a:lnTo>
                  <a:lnTo>
                    <a:pt x="6370636" y="1338744"/>
                  </a:lnTo>
                  <a:lnTo>
                    <a:pt x="6416550" y="1340936"/>
                  </a:lnTo>
                  <a:lnTo>
                    <a:pt x="6462527" y="1343104"/>
                  </a:lnTo>
                  <a:lnTo>
                    <a:pt x="6508578" y="1345246"/>
                  </a:lnTo>
                  <a:lnTo>
                    <a:pt x="6554711" y="1347363"/>
                  </a:lnTo>
                  <a:lnTo>
                    <a:pt x="6600935" y="1349453"/>
                  </a:lnTo>
                  <a:lnTo>
                    <a:pt x="6647260" y="1351515"/>
                  </a:lnTo>
                  <a:lnTo>
                    <a:pt x="6693695" y="1353549"/>
                  </a:lnTo>
                  <a:lnTo>
                    <a:pt x="6740248" y="1355553"/>
                  </a:lnTo>
                  <a:lnTo>
                    <a:pt x="6786930" y="1357527"/>
                  </a:lnTo>
                  <a:lnTo>
                    <a:pt x="6833748" y="1359470"/>
                  </a:lnTo>
                  <a:lnTo>
                    <a:pt x="6880713" y="1361381"/>
                  </a:lnTo>
                  <a:lnTo>
                    <a:pt x="6927834" y="1363260"/>
                  </a:lnTo>
                  <a:lnTo>
                    <a:pt x="6975119" y="1365105"/>
                  </a:lnTo>
                  <a:lnTo>
                    <a:pt x="7022578" y="1366915"/>
                  </a:lnTo>
                  <a:lnTo>
                    <a:pt x="7070219" y="1368690"/>
                  </a:lnTo>
                  <a:lnTo>
                    <a:pt x="7118053" y="1370430"/>
                  </a:lnTo>
                  <a:lnTo>
                    <a:pt x="7166088" y="1372132"/>
                  </a:lnTo>
                  <a:lnTo>
                    <a:pt x="7214333" y="1373797"/>
                  </a:lnTo>
                  <a:lnTo>
                    <a:pt x="7262798" y="1375423"/>
                  </a:lnTo>
                  <a:lnTo>
                    <a:pt x="7311491" y="1377010"/>
                  </a:lnTo>
                  <a:lnTo>
                    <a:pt x="7360422" y="1378556"/>
                  </a:lnTo>
                  <a:lnTo>
                    <a:pt x="7409600" y="1380062"/>
                  </a:lnTo>
                  <a:lnTo>
                    <a:pt x="7459034" y="1381525"/>
                  </a:lnTo>
                  <a:lnTo>
                    <a:pt x="7508733" y="1382946"/>
                  </a:lnTo>
                  <a:lnTo>
                    <a:pt x="7558706" y="1384323"/>
                  </a:lnTo>
                  <a:lnTo>
                    <a:pt x="7608963" y="1385656"/>
                  </a:lnTo>
                  <a:lnTo>
                    <a:pt x="7659512" y="1386944"/>
                  </a:lnTo>
                  <a:lnTo>
                    <a:pt x="7710364" y="1388185"/>
                  </a:lnTo>
                  <a:lnTo>
                    <a:pt x="7761526" y="1389380"/>
                  </a:lnTo>
                  <a:lnTo>
                    <a:pt x="7813008" y="1390527"/>
                  </a:lnTo>
                  <a:lnTo>
                    <a:pt x="7864819" y="1391625"/>
                  </a:lnTo>
                  <a:lnTo>
                    <a:pt x="7916969" y="1392674"/>
                  </a:lnTo>
                  <a:lnTo>
                    <a:pt x="7969466" y="1393672"/>
                  </a:lnTo>
                  <a:lnTo>
                    <a:pt x="8022320" y="1394620"/>
                  </a:lnTo>
                  <a:lnTo>
                    <a:pt x="8075539" y="1395515"/>
                  </a:lnTo>
                  <a:lnTo>
                    <a:pt x="8129134" y="1396358"/>
                  </a:lnTo>
                  <a:lnTo>
                    <a:pt x="8183112" y="1397148"/>
                  </a:lnTo>
                  <a:lnTo>
                    <a:pt x="8237484" y="1397882"/>
                  </a:lnTo>
                  <a:lnTo>
                    <a:pt x="8292258" y="1398562"/>
                  </a:lnTo>
                  <a:lnTo>
                    <a:pt x="8347443" y="1399185"/>
                  </a:lnTo>
                  <a:lnTo>
                    <a:pt x="8403049" y="1399752"/>
                  </a:lnTo>
                  <a:lnTo>
                    <a:pt x="8459085" y="1400260"/>
                  </a:lnTo>
                  <a:lnTo>
                    <a:pt x="8515560" y="1400710"/>
                  </a:lnTo>
                  <a:lnTo>
                    <a:pt x="8572483" y="1401101"/>
                  </a:lnTo>
                  <a:lnTo>
                    <a:pt x="8629863" y="1401431"/>
                  </a:lnTo>
                  <a:lnTo>
                    <a:pt x="8687709" y="1401701"/>
                  </a:lnTo>
                  <a:lnTo>
                    <a:pt x="8746031" y="1401908"/>
                  </a:lnTo>
                  <a:lnTo>
                    <a:pt x="8804837" y="1402052"/>
                  </a:lnTo>
                  <a:lnTo>
                    <a:pt x="8864138" y="1402133"/>
                  </a:lnTo>
                  <a:lnTo>
                    <a:pt x="8923941" y="1402149"/>
                  </a:lnTo>
                  <a:lnTo>
                    <a:pt x="8984256" y="1402101"/>
                  </a:lnTo>
                  <a:lnTo>
                    <a:pt x="9045092" y="1401985"/>
                  </a:lnTo>
                  <a:lnTo>
                    <a:pt x="9106459" y="1401803"/>
                  </a:lnTo>
                  <a:lnTo>
                    <a:pt x="9168365" y="1401554"/>
                  </a:lnTo>
                  <a:lnTo>
                    <a:pt x="9230820" y="1401235"/>
                  </a:lnTo>
                  <a:lnTo>
                    <a:pt x="9293833" y="1400847"/>
                  </a:lnTo>
                  <a:lnTo>
                    <a:pt x="9357413" y="1400389"/>
                  </a:lnTo>
                  <a:lnTo>
                    <a:pt x="9421568" y="1399859"/>
                  </a:lnTo>
                  <a:lnTo>
                    <a:pt x="9486309" y="1399258"/>
                  </a:lnTo>
                  <a:lnTo>
                    <a:pt x="9551645" y="1398583"/>
                  </a:lnTo>
                  <a:lnTo>
                    <a:pt x="9617583" y="1397836"/>
                  </a:lnTo>
                  <a:lnTo>
                    <a:pt x="9684135" y="1397013"/>
                  </a:lnTo>
                  <a:lnTo>
                    <a:pt x="9751308" y="1396115"/>
                  </a:lnTo>
                  <a:lnTo>
                    <a:pt x="9819112" y="1395141"/>
                  </a:lnTo>
                  <a:lnTo>
                    <a:pt x="9887556" y="1394090"/>
                  </a:lnTo>
                  <a:lnTo>
                    <a:pt x="9956650" y="1392962"/>
                  </a:lnTo>
                  <a:lnTo>
                    <a:pt x="10026402" y="1391754"/>
                  </a:lnTo>
                  <a:lnTo>
                    <a:pt x="10096821" y="1390467"/>
                  </a:lnTo>
                  <a:lnTo>
                    <a:pt x="10167917" y="1389100"/>
                  </a:lnTo>
                  <a:lnTo>
                    <a:pt x="10239699" y="1387651"/>
                  </a:lnTo>
                  <a:lnTo>
                    <a:pt x="10312175" y="1386121"/>
                  </a:lnTo>
                  <a:lnTo>
                    <a:pt x="10385356" y="1384508"/>
                  </a:lnTo>
                  <a:lnTo>
                    <a:pt x="10459250" y="1382810"/>
                  </a:lnTo>
                  <a:lnTo>
                    <a:pt x="10533867" y="1381029"/>
                  </a:lnTo>
                  <a:lnTo>
                    <a:pt x="10609215" y="1379162"/>
                  </a:lnTo>
                  <a:lnTo>
                    <a:pt x="10685303" y="1377209"/>
                  </a:lnTo>
                  <a:lnTo>
                    <a:pt x="10762142" y="1375169"/>
                  </a:lnTo>
                  <a:lnTo>
                    <a:pt x="10839739" y="1373041"/>
                  </a:lnTo>
                  <a:lnTo>
                    <a:pt x="10918104" y="1370824"/>
                  </a:lnTo>
                  <a:lnTo>
                    <a:pt x="10997247" y="1368517"/>
                  </a:lnTo>
                  <a:lnTo>
                    <a:pt x="11077176" y="1366121"/>
                  </a:lnTo>
                  <a:lnTo>
                    <a:pt x="11157901" y="1363633"/>
                  </a:lnTo>
                  <a:lnTo>
                    <a:pt x="11239430" y="1361053"/>
                  </a:lnTo>
                  <a:lnTo>
                    <a:pt x="11321773" y="1358380"/>
                  </a:lnTo>
                  <a:lnTo>
                    <a:pt x="11404939" y="1355613"/>
                  </a:lnTo>
                  <a:lnTo>
                    <a:pt x="11488937" y="1352752"/>
                  </a:lnTo>
                  <a:lnTo>
                    <a:pt x="11573777" y="1349796"/>
                  </a:lnTo>
                  <a:lnTo>
                    <a:pt x="11659467" y="1346743"/>
                  </a:lnTo>
                  <a:lnTo>
                    <a:pt x="11746016" y="1343593"/>
                  </a:lnTo>
                  <a:lnTo>
                    <a:pt x="11833434" y="1340346"/>
                  </a:lnTo>
                  <a:lnTo>
                    <a:pt x="11921730" y="1336999"/>
                  </a:lnTo>
                  <a:lnTo>
                    <a:pt x="12010912" y="1333553"/>
                  </a:lnTo>
                  <a:lnTo>
                    <a:pt x="12100991" y="1330007"/>
                  </a:lnTo>
                  <a:lnTo>
                    <a:pt x="12191975" y="1326359"/>
                  </a:lnTo>
                  <a:lnTo>
                    <a:pt x="12191975" y="0"/>
                  </a:lnTo>
                  <a:close/>
                </a:path>
              </a:pathLst>
            </a:custGeom>
            <a:noFill/>
            <a:ln w="190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24" y="0"/>
              <a:ext cx="12192000" cy="1402715"/>
            </a:xfrm>
            <a:custGeom>
              <a:avLst/>
              <a:gdLst/>
              <a:ahLst/>
              <a:cxnLst/>
              <a:rect l="l" t="t" r="r" b="b"/>
              <a:pathLst>
                <a:path w="12192000" h="1402715" extrusionOk="0">
                  <a:moveTo>
                    <a:pt x="8923941" y="1402149"/>
                  </a:moveTo>
                  <a:lnTo>
                    <a:pt x="8864138" y="1402133"/>
                  </a:lnTo>
                  <a:lnTo>
                    <a:pt x="8804837" y="1402052"/>
                  </a:lnTo>
                  <a:lnTo>
                    <a:pt x="8746031" y="1401908"/>
                  </a:lnTo>
                  <a:lnTo>
                    <a:pt x="8687709" y="1401701"/>
                  </a:lnTo>
                  <a:lnTo>
                    <a:pt x="8629863" y="1401431"/>
                  </a:lnTo>
                  <a:lnTo>
                    <a:pt x="8572483" y="1401101"/>
                  </a:lnTo>
                  <a:lnTo>
                    <a:pt x="8515560" y="1400710"/>
                  </a:lnTo>
                  <a:lnTo>
                    <a:pt x="8459085" y="1400260"/>
                  </a:lnTo>
                  <a:lnTo>
                    <a:pt x="8403049" y="1399752"/>
                  </a:lnTo>
                  <a:lnTo>
                    <a:pt x="8347443" y="1399185"/>
                  </a:lnTo>
                  <a:lnTo>
                    <a:pt x="8292258" y="1398562"/>
                  </a:lnTo>
                  <a:lnTo>
                    <a:pt x="8237484" y="1397882"/>
                  </a:lnTo>
                  <a:lnTo>
                    <a:pt x="8183112" y="1397148"/>
                  </a:lnTo>
                  <a:lnTo>
                    <a:pt x="8129134" y="1396358"/>
                  </a:lnTo>
                  <a:lnTo>
                    <a:pt x="8075539" y="1395516"/>
                  </a:lnTo>
                  <a:lnTo>
                    <a:pt x="8022320" y="1394620"/>
                  </a:lnTo>
                  <a:lnTo>
                    <a:pt x="7969466" y="1393672"/>
                  </a:lnTo>
                  <a:lnTo>
                    <a:pt x="7916969" y="1392674"/>
                  </a:lnTo>
                  <a:lnTo>
                    <a:pt x="7864819" y="1391625"/>
                  </a:lnTo>
                  <a:lnTo>
                    <a:pt x="7813008" y="1390527"/>
                  </a:lnTo>
                  <a:lnTo>
                    <a:pt x="7761526" y="1389380"/>
                  </a:lnTo>
                  <a:lnTo>
                    <a:pt x="7710364" y="1388185"/>
                  </a:lnTo>
                  <a:lnTo>
                    <a:pt x="7659512" y="1386944"/>
                  </a:lnTo>
                  <a:lnTo>
                    <a:pt x="7608963" y="1385656"/>
                  </a:lnTo>
                  <a:lnTo>
                    <a:pt x="7558706" y="1384323"/>
                  </a:lnTo>
                  <a:lnTo>
                    <a:pt x="7508733" y="1382946"/>
                  </a:lnTo>
                  <a:lnTo>
                    <a:pt x="7459034" y="1381525"/>
                  </a:lnTo>
                  <a:lnTo>
                    <a:pt x="7409600" y="1380062"/>
                  </a:lnTo>
                  <a:lnTo>
                    <a:pt x="7360422" y="1378556"/>
                  </a:lnTo>
                  <a:lnTo>
                    <a:pt x="7311491" y="1377010"/>
                  </a:lnTo>
                  <a:lnTo>
                    <a:pt x="7262798" y="1375423"/>
                  </a:lnTo>
                  <a:lnTo>
                    <a:pt x="7214333" y="1373797"/>
                  </a:lnTo>
                  <a:lnTo>
                    <a:pt x="7166088" y="1372132"/>
                  </a:lnTo>
                  <a:lnTo>
                    <a:pt x="7118053" y="1370430"/>
                  </a:lnTo>
                  <a:lnTo>
                    <a:pt x="7070219" y="1368690"/>
                  </a:lnTo>
                  <a:lnTo>
                    <a:pt x="7022578" y="1366915"/>
                  </a:lnTo>
                  <a:lnTo>
                    <a:pt x="6975119" y="1365105"/>
                  </a:lnTo>
                  <a:lnTo>
                    <a:pt x="6927834" y="1363260"/>
                  </a:lnTo>
                  <a:lnTo>
                    <a:pt x="6880713" y="1361381"/>
                  </a:lnTo>
                  <a:lnTo>
                    <a:pt x="6833748" y="1359470"/>
                  </a:lnTo>
                  <a:lnTo>
                    <a:pt x="6786930" y="1357527"/>
                  </a:lnTo>
                  <a:lnTo>
                    <a:pt x="6740248" y="1355553"/>
                  </a:lnTo>
                  <a:lnTo>
                    <a:pt x="6693695" y="1353549"/>
                  </a:lnTo>
                  <a:lnTo>
                    <a:pt x="6647260" y="1351515"/>
                  </a:lnTo>
                  <a:lnTo>
                    <a:pt x="6600935" y="1349453"/>
                  </a:lnTo>
                  <a:lnTo>
                    <a:pt x="6554711" y="1347363"/>
                  </a:lnTo>
                  <a:lnTo>
                    <a:pt x="6508578" y="1345247"/>
                  </a:lnTo>
                  <a:lnTo>
                    <a:pt x="6462527" y="1343104"/>
                  </a:lnTo>
                  <a:lnTo>
                    <a:pt x="6416550" y="1340936"/>
                  </a:lnTo>
                  <a:lnTo>
                    <a:pt x="6370636" y="1338744"/>
                  </a:lnTo>
                  <a:lnTo>
                    <a:pt x="6324778" y="1336528"/>
                  </a:lnTo>
                  <a:lnTo>
                    <a:pt x="6278965" y="1334290"/>
                  </a:lnTo>
                  <a:lnTo>
                    <a:pt x="6233188" y="1332029"/>
                  </a:lnTo>
                  <a:lnTo>
                    <a:pt x="6187439" y="1329748"/>
                  </a:lnTo>
                  <a:lnTo>
                    <a:pt x="6141709" y="1327447"/>
                  </a:lnTo>
                  <a:lnTo>
                    <a:pt x="6095987" y="1325126"/>
                  </a:lnTo>
                  <a:lnTo>
                    <a:pt x="6050266" y="1322787"/>
                  </a:lnTo>
                  <a:lnTo>
                    <a:pt x="6004535" y="1320430"/>
                  </a:lnTo>
                  <a:lnTo>
                    <a:pt x="5958787" y="1318056"/>
                  </a:lnTo>
                  <a:lnTo>
                    <a:pt x="5913010" y="1315667"/>
                  </a:lnTo>
                  <a:lnTo>
                    <a:pt x="5867197" y="1313262"/>
                  </a:lnTo>
                  <a:lnTo>
                    <a:pt x="5821339" y="1310843"/>
                  </a:lnTo>
                  <a:lnTo>
                    <a:pt x="5775425" y="1308410"/>
                  </a:lnTo>
                  <a:lnTo>
                    <a:pt x="5729448" y="1305965"/>
                  </a:lnTo>
                  <a:lnTo>
                    <a:pt x="5683397" y="1303508"/>
                  </a:lnTo>
                  <a:lnTo>
                    <a:pt x="5637264" y="1301040"/>
                  </a:lnTo>
                  <a:lnTo>
                    <a:pt x="5591040" y="1298562"/>
                  </a:lnTo>
                  <a:lnTo>
                    <a:pt x="5544715" y="1296074"/>
                  </a:lnTo>
                  <a:lnTo>
                    <a:pt x="5498280" y="1293578"/>
                  </a:lnTo>
                  <a:lnTo>
                    <a:pt x="5405045" y="1288564"/>
                  </a:lnTo>
                  <a:lnTo>
                    <a:pt x="5358227" y="1286048"/>
                  </a:lnTo>
                  <a:lnTo>
                    <a:pt x="5311262" y="1283527"/>
                  </a:lnTo>
                  <a:lnTo>
                    <a:pt x="5264141" y="1281001"/>
                  </a:lnTo>
                  <a:lnTo>
                    <a:pt x="5216856" y="1278472"/>
                  </a:lnTo>
                  <a:lnTo>
                    <a:pt x="5169397" y="1275940"/>
                  </a:lnTo>
                  <a:lnTo>
                    <a:pt x="5121756" y="1273406"/>
                  </a:lnTo>
                  <a:lnTo>
                    <a:pt x="5073922" y="1270872"/>
                  </a:lnTo>
                  <a:lnTo>
                    <a:pt x="5025887" y="1268337"/>
                  </a:lnTo>
                  <a:lnTo>
                    <a:pt x="4977642" y="1265804"/>
                  </a:lnTo>
                  <a:lnTo>
                    <a:pt x="4929177" y="1263271"/>
                  </a:lnTo>
                  <a:lnTo>
                    <a:pt x="4880484" y="1260741"/>
                  </a:lnTo>
                  <a:lnTo>
                    <a:pt x="4831553" y="1258215"/>
                  </a:lnTo>
                  <a:lnTo>
                    <a:pt x="4782375" y="1255692"/>
                  </a:lnTo>
                  <a:lnTo>
                    <a:pt x="4732941" y="1253175"/>
                  </a:lnTo>
                  <a:lnTo>
                    <a:pt x="4683242" y="1250663"/>
                  </a:lnTo>
                  <a:lnTo>
                    <a:pt x="4633269" y="1248157"/>
                  </a:lnTo>
                  <a:lnTo>
                    <a:pt x="4583012" y="1245659"/>
                  </a:lnTo>
                  <a:lnTo>
                    <a:pt x="4532463" y="1243170"/>
                  </a:lnTo>
                  <a:lnTo>
                    <a:pt x="4481611" y="1240689"/>
                  </a:lnTo>
                  <a:lnTo>
                    <a:pt x="4430449" y="1238219"/>
                  </a:lnTo>
                  <a:lnTo>
                    <a:pt x="4378967" y="1235759"/>
                  </a:lnTo>
                  <a:lnTo>
                    <a:pt x="4327156" y="1233310"/>
                  </a:lnTo>
                  <a:lnTo>
                    <a:pt x="4275006" y="1230875"/>
                  </a:lnTo>
                  <a:lnTo>
                    <a:pt x="4222509" y="1228452"/>
                  </a:lnTo>
                  <a:lnTo>
                    <a:pt x="4169655" y="1226044"/>
                  </a:lnTo>
                  <a:lnTo>
                    <a:pt x="4116436" y="1223650"/>
                  </a:lnTo>
                  <a:lnTo>
                    <a:pt x="4062841" y="1221272"/>
                  </a:lnTo>
                  <a:lnTo>
                    <a:pt x="4008863" y="1218911"/>
                  </a:lnTo>
                  <a:lnTo>
                    <a:pt x="3954491" y="1216568"/>
                  </a:lnTo>
                  <a:lnTo>
                    <a:pt x="3899717" y="1214242"/>
                  </a:lnTo>
                  <a:lnTo>
                    <a:pt x="3844532" y="1211936"/>
                  </a:lnTo>
                  <a:lnTo>
                    <a:pt x="3788926" y="1209650"/>
                  </a:lnTo>
                  <a:lnTo>
                    <a:pt x="3732890" y="1207384"/>
                  </a:lnTo>
                  <a:lnTo>
                    <a:pt x="3676415" y="1205140"/>
                  </a:lnTo>
                  <a:lnTo>
                    <a:pt x="3619492" y="1202919"/>
                  </a:lnTo>
                  <a:lnTo>
                    <a:pt x="3562112" y="1200721"/>
                  </a:lnTo>
                  <a:lnTo>
                    <a:pt x="3504266" y="1198547"/>
                  </a:lnTo>
                  <a:lnTo>
                    <a:pt x="3445944" y="1196398"/>
                  </a:lnTo>
                  <a:lnTo>
                    <a:pt x="3387138" y="1194275"/>
                  </a:lnTo>
                  <a:lnTo>
                    <a:pt x="3327837" y="1192178"/>
                  </a:lnTo>
                  <a:lnTo>
                    <a:pt x="3268034" y="1190109"/>
                  </a:lnTo>
                  <a:lnTo>
                    <a:pt x="3207719" y="1188068"/>
                  </a:lnTo>
                  <a:lnTo>
                    <a:pt x="3146883" y="1186057"/>
                  </a:lnTo>
                  <a:lnTo>
                    <a:pt x="3085516" y="1184075"/>
                  </a:lnTo>
                  <a:lnTo>
                    <a:pt x="3023610" y="1182124"/>
                  </a:lnTo>
                  <a:lnTo>
                    <a:pt x="2961155" y="1180205"/>
                  </a:lnTo>
                  <a:lnTo>
                    <a:pt x="2898142" y="1178319"/>
                  </a:lnTo>
                  <a:lnTo>
                    <a:pt x="2834562" y="1176465"/>
                  </a:lnTo>
                  <a:lnTo>
                    <a:pt x="2770407" y="1174646"/>
                  </a:lnTo>
                  <a:lnTo>
                    <a:pt x="2705666" y="1172862"/>
                  </a:lnTo>
                  <a:lnTo>
                    <a:pt x="2640330" y="1171114"/>
                  </a:lnTo>
                  <a:lnTo>
                    <a:pt x="2574392" y="1169402"/>
                  </a:lnTo>
                  <a:lnTo>
                    <a:pt x="2507840" y="1167728"/>
                  </a:lnTo>
                  <a:lnTo>
                    <a:pt x="2440667" y="1166092"/>
                  </a:lnTo>
                  <a:lnTo>
                    <a:pt x="2372863" y="1164496"/>
                  </a:lnTo>
                  <a:lnTo>
                    <a:pt x="2304419" y="1162939"/>
                  </a:lnTo>
                  <a:lnTo>
                    <a:pt x="2235325" y="1161423"/>
                  </a:lnTo>
                  <a:lnTo>
                    <a:pt x="2165573" y="1159949"/>
                  </a:lnTo>
                  <a:lnTo>
                    <a:pt x="2095154" y="1158518"/>
                  </a:lnTo>
                  <a:lnTo>
                    <a:pt x="2024058" y="1157130"/>
                  </a:lnTo>
                  <a:lnTo>
                    <a:pt x="1952276" y="1155786"/>
                  </a:lnTo>
                  <a:lnTo>
                    <a:pt x="1879800" y="1154487"/>
                  </a:lnTo>
                  <a:lnTo>
                    <a:pt x="1806619" y="1153234"/>
                  </a:lnTo>
                  <a:lnTo>
                    <a:pt x="1732725" y="1152028"/>
                  </a:lnTo>
                  <a:lnTo>
                    <a:pt x="1658108" y="1150869"/>
                  </a:lnTo>
                  <a:lnTo>
                    <a:pt x="1582760" y="1149758"/>
                  </a:lnTo>
                  <a:lnTo>
                    <a:pt x="1506672" y="1148697"/>
                  </a:lnTo>
                  <a:lnTo>
                    <a:pt x="1429833" y="1147686"/>
                  </a:lnTo>
                  <a:lnTo>
                    <a:pt x="1352236" y="1146726"/>
                  </a:lnTo>
                  <a:lnTo>
                    <a:pt x="1273870" y="1145817"/>
                  </a:lnTo>
                  <a:lnTo>
                    <a:pt x="1194728" y="1144961"/>
                  </a:lnTo>
                  <a:lnTo>
                    <a:pt x="1114799" y="1144159"/>
                  </a:lnTo>
                  <a:lnTo>
                    <a:pt x="1034074" y="1143410"/>
                  </a:lnTo>
                  <a:lnTo>
                    <a:pt x="952545" y="1142717"/>
                  </a:lnTo>
                  <a:lnTo>
                    <a:pt x="870202" y="1142080"/>
                  </a:lnTo>
                  <a:lnTo>
                    <a:pt x="787036" y="1141499"/>
                  </a:lnTo>
                  <a:lnTo>
                    <a:pt x="703038" y="1140976"/>
                  </a:lnTo>
                  <a:lnTo>
                    <a:pt x="618198" y="1140511"/>
                  </a:lnTo>
                  <a:lnTo>
                    <a:pt x="532508" y="1140106"/>
                  </a:lnTo>
                  <a:lnTo>
                    <a:pt x="445959" y="1139761"/>
                  </a:lnTo>
                  <a:lnTo>
                    <a:pt x="358541" y="1139476"/>
                  </a:lnTo>
                  <a:lnTo>
                    <a:pt x="270245" y="1139254"/>
                  </a:lnTo>
                  <a:lnTo>
                    <a:pt x="181063" y="1139093"/>
                  </a:lnTo>
                  <a:lnTo>
                    <a:pt x="90984" y="1138997"/>
                  </a:lnTo>
                  <a:lnTo>
                    <a:pt x="0" y="1138964"/>
                  </a:lnTo>
                  <a:lnTo>
                    <a:pt x="0" y="0"/>
                  </a:lnTo>
                  <a:lnTo>
                    <a:pt x="12191975" y="0"/>
                  </a:lnTo>
                  <a:lnTo>
                    <a:pt x="12191975" y="1326359"/>
                  </a:lnTo>
                  <a:lnTo>
                    <a:pt x="12100991" y="1330007"/>
                  </a:lnTo>
                  <a:lnTo>
                    <a:pt x="12010912" y="1333553"/>
                  </a:lnTo>
                  <a:lnTo>
                    <a:pt x="11921730" y="1336999"/>
                  </a:lnTo>
                  <a:lnTo>
                    <a:pt x="11833434" y="1340346"/>
                  </a:lnTo>
                  <a:lnTo>
                    <a:pt x="11746016" y="1343593"/>
                  </a:lnTo>
                  <a:lnTo>
                    <a:pt x="11659467" y="1346743"/>
                  </a:lnTo>
                  <a:lnTo>
                    <a:pt x="11573777" y="1349796"/>
                  </a:lnTo>
                  <a:lnTo>
                    <a:pt x="11488937" y="1352752"/>
                  </a:lnTo>
                  <a:lnTo>
                    <a:pt x="11404939" y="1355613"/>
                  </a:lnTo>
                  <a:lnTo>
                    <a:pt x="11321773" y="1358380"/>
                  </a:lnTo>
                  <a:lnTo>
                    <a:pt x="11239430" y="1361053"/>
                  </a:lnTo>
                  <a:lnTo>
                    <a:pt x="11157901" y="1363633"/>
                  </a:lnTo>
                  <a:lnTo>
                    <a:pt x="11077176" y="1366121"/>
                  </a:lnTo>
                  <a:lnTo>
                    <a:pt x="10997247" y="1368517"/>
                  </a:lnTo>
                  <a:lnTo>
                    <a:pt x="10918104" y="1370824"/>
                  </a:lnTo>
                  <a:lnTo>
                    <a:pt x="10839739" y="1373041"/>
                  </a:lnTo>
                  <a:lnTo>
                    <a:pt x="10762142" y="1375169"/>
                  </a:lnTo>
                  <a:lnTo>
                    <a:pt x="10685303" y="1377209"/>
                  </a:lnTo>
                  <a:lnTo>
                    <a:pt x="10609215" y="1379162"/>
                  </a:lnTo>
                  <a:lnTo>
                    <a:pt x="10533867" y="1381029"/>
                  </a:lnTo>
                  <a:lnTo>
                    <a:pt x="10459250" y="1382811"/>
                  </a:lnTo>
                  <a:lnTo>
                    <a:pt x="10385356" y="1384508"/>
                  </a:lnTo>
                  <a:lnTo>
                    <a:pt x="10312175" y="1386121"/>
                  </a:lnTo>
                  <a:lnTo>
                    <a:pt x="10239699" y="1387651"/>
                  </a:lnTo>
                  <a:lnTo>
                    <a:pt x="10167917" y="1389100"/>
                  </a:lnTo>
                  <a:lnTo>
                    <a:pt x="10096821" y="1390467"/>
                  </a:lnTo>
                  <a:lnTo>
                    <a:pt x="10026402" y="1391754"/>
                  </a:lnTo>
                  <a:lnTo>
                    <a:pt x="9956650" y="1392962"/>
                  </a:lnTo>
                  <a:lnTo>
                    <a:pt x="9887556" y="1394091"/>
                  </a:lnTo>
                  <a:lnTo>
                    <a:pt x="9819112" y="1395141"/>
                  </a:lnTo>
                  <a:lnTo>
                    <a:pt x="9751308" y="1396115"/>
                  </a:lnTo>
                  <a:lnTo>
                    <a:pt x="9684135" y="1397013"/>
                  </a:lnTo>
                  <a:lnTo>
                    <a:pt x="9617583" y="1397836"/>
                  </a:lnTo>
                  <a:lnTo>
                    <a:pt x="9551645" y="1398584"/>
                  </a:lnTo>
                  <a:lnTo>
                    <a:pt x="9486309" y="1399258"/>
                  </a:lnTo>
                  <a:lnTo>
                    <a:pt x="9421568" y="1399859"/>
                  </a:lnTo>
                  <a:lnTo>
                    <a:pt x="9357413" y="1400389"/>
                  </a:lnTo>
                  <a:lnTo>
                    <a:pt x="9293833" y="1400847"/>
                  </a:lnTo>
                  <a:lnTo>
                    <a:pt x="9230820" y="1401235"/>
                  </a:lnTo>
                  <a:lnTo>
                    <a:pt x="9168365" y="1401554"/>
                  </a:lnTo>
                  <a:lnTo>
                    <a:pt x="9106459" y="1401803"/>
                  </a:lnTo>
                  <a:lnTo>
                    <a:pt x="9045092" y="1401985"/>
                  </a:lnTo>
                  <a:lnTo>
                    <a:pt x="8984256" y="1402101"/>
                  </a:lnTo>
                  <a:lnTo>
                    <a:pt x="8923941" y="1402149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97" name="Google Shape;97;p19"/>
          <p:cNvGrpSpPr/>
          <p:nvPr/>
        </p:nvGrpSpPr>
        <p:grpSpPr>
          <a:xfrm>
            <a:off x="0" y="4439924"/>
            <a:ext cx="9144000" cy="703897"/>
            <a:chOff x="0" y="5919899"/>
            <a:chExt cx="12192000" cy="938530"/>
          </a:xfrm>
        </p:grpSpPr>
        <p:sp>
          <p:nvSpPr>
            <p:cNvPr id="98" name="Google Shape;98;p19"/>
            <p:cNvSpPr/>
            <p:nvPr/>
          </p:nvSpPr>
          <p:spPr>
            <a:xfrm>
              <a:off x="0" y="5919899"/>
              <a:ext cx="12192000" cy="938530"/>
            </a:xfrm>
            <a:custGeom>
              <a:avLst/>
              <a:gdLst/>
              <a:ahLst/>
              <a:cxnLst/>
              <a:rect l="l" t="t" r="r" b="b"/>
              <a:pathLst>
                <a:path w="12192000" h="938529" extrusionOk="0">
                  <a:moveTo>
                    <a:pt x="12191999" y="938099"/>
                  </a:moveTo>
                  <a:lnTo>
                    <a:pt x="0" y="938099"/>
                  </a:lnTo>
                  <a:lnTo>
                    <a:pt x="0" y="63503"/>
                  </a:lnTo>
                  <a:lnTo>
                    <a:pt x="19653" y="34353"/>
                  </a:lnTo>
                  <a:lnTo>
                    <a:pt x="56935" y="9217"/>
                  </a:lnTo>
                  <a:lnTo>
                    <a:pt x="102590" y="0"/>
                  </a:lnTo>
                  <a:lnTo>
                    <a:pt x="12074809" y="0"/>
                  </a:lnTo>
                  <a:lnTo>
                    <a:pt x="12119694" y="8928"/>
                  </a:lnTo>
                  <a:lnTo>
                    <a:pt x="12157746" y="34353"/>
                  </a:lnTo>
                  <a:lnTo>
                    <a:pt x="12183171" y="72405"/>
                  </a:lnTo>
                  <a:lnTo>
                    <a:pt x="12191999" y="116279"/>
                  </a:lnTo>
                  <a:lnTo>
                    <a:pt x="12191999" y="938099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0" y="5919899"/>
              <a:ext cx="12192000" cy="116839"/>
            </a:xfrm>
            <a:custGeom>
              <a:avLst/>
              <a:gdLst/>
              <a:ahLst/>
              <a:cxnLst/>
              <a:rect l="l" t="t" r="r" b="b"/>
              <a:pathLst>
                <a:path w="12192000" h="116839" extrusionOk="0">
                  <a:moveTo>
                    <a:pt x="102590" y="0"/>
                  </a:moveTo>
                  <a:lnTo>
                    <a:pt x="12074809" y="0"/>
                  </a:lnTo>
                  <a:lnTo>
                    <a:pt x="12097798" y="2274"/>
                  </a:lnTo>
                  <a:lnTo>
                    <a:pt x="12139881" y="19706"/>
                  </a:lnTo>
                  <a:lnTo>
                    <a:pt x="12172393" y="52217"/>
                  </a:lnTo>
                  <a:lnTo>
                    <a:pt x="12189825" y="94301"/>
                  </a:lnTo>
                  <a:lnTo>
                    <a:pt x="12191999" y="116279"/>
                  </a:lnTo>
                </a:path>
                <a:path w="12192000" h="116839" extrusionOk="0">
                  <a:moveTo>
                    <a:pt x="0" y="63503"/>
                  </a:moveTo>
                  <a:lnTo>
                    <a:pt x="19653" y="34353"/>
                  </a:lnTo>
                  <a:lnTo>
                    <a:pt x="56935" y="9217"/>
                  </a:lnTo>
                  <a:lnTo>
                    <a:pt x="102590" y="0"/>
                  </a:lnTo>
                </a:path>
              </a:pathLst>
            </a:custGeom>
            <a:noFill/>
            <a:ln w="190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100" name="Google Shape;100;p19"/>
          <p:cNvSpPr txBox="1"/>
          <p:nvPr/>
        </p:nvSpPr>
        <p:spPr>
          <a:xfrm>
            <a:off x="89991" y="4489360"/>
            <a:ext cx="3392805" cy="43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MISSION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 is a nurturing ground for an individual’s holistic development to make effective contribution to the society in a dynamic environment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190758" y="4522604"/>
            <a:ext cx="1067276" cy="30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VISION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539381" y="4489360"/>
            <a:ext cx="2042160" cy="55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CORE	VALUES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241300" marR="228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Faith in God | Moral Uprightness Love of Fellow Beings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Social Responsibility | Pursuit of Excellence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0275" y="88094"/>
            <a:ext cx="2246500" cy="814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8894386" y="4789494"/>
            <a:ext cx="72390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326F4E-EAF7-A4D7-7C13-002B93593FD3}"/>
              </a:ext>
            </a:extLst>
          </p:cNvPr>
          <p:cNvSpPr txBox="1"/>
          <p:nvPr/>
        </p:nvSpPr>
        <p:spPr>
          <a:xfrm>
            <a:off x="693682" y="2198281"/>
            <a:ext cx="4847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5BCA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1AADB-479E-290E-94D7-226B9A759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318" y="1253269"/>
            <a:ext cx="2394223" cy="28041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A354D-94EF-DCBE-A417-E24CA878F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822" y="1009624"/>
            <a:ext cx="8174355" cy="2215991"/>
          </a:xfrm>
        </p:spPr>
        <p:txBody>
          <a:bodyPr/>
          <a:lstStyle/>
          <a:p>
            <a:pPr marL="228600" indent="0"/>
            <a:r>
              <a:rPr lang="en-US" sz="1600" b="1" dirty="0"/>
              <a:t>5. Simplified Process</a:t>
            </a:r>
            <a:r>
              <a:rPr lang="en-US" sz="1600" dirty="0"/>
              <a:t>: Unlike complex government schemes and time-consuming crowdfunding campaigns, </a:t>
            </a:r>
            <a:r>
              <a:rPr lang="en-US" sz="1600" dirty="0" err="1"/>
              <a:t>FinBridge</a:t>
            </a:r>
            <a:r>
              <a:rPr lang="en-US" sz="1600" dirty="0"/>
              <a:t> offers a straightforward application and matching process, making it easier for both MSMEs and financiers to navigate.</a:t>
            </a:r>
          </a:p>
          <a:p>
            <a:pPr marL="228600" indent="0"/>
            <a:r>
              <a:rPr lang="en-IN" sz="1600" b="1" dirty="0"/>
              <a:t>6. </a:t>
            </a:r>
            <a:r>
              <a:rPr lang="en-US" sz="1600" b="1" dirty="0"/>
              <a:t>Real-Time Updates and Communication</a:t>
            </a:r>
            <a:r>
              <a:rPr lang="en-US" sz="1600" dirty="0"/>
              <a:t>: </a:t>
            </a:r>
            <a:r>
              <a:rPr lang="en-US" sz="1600" dirty="0" err="1"/>
              <a:t>FinBridge</a:t>
            </a:r>
            <a:r>
              <a:rPr lang="en-US" sz="1600" dirty="0"/>
              <a:t> ensures real-time updates on application status and facilitates secure communication between MSMEs and financiers, streamlining the negotiation and agreement process.</a:t>
            </a:r>
          </a:p>
          <a:p>
            <a:pPr marL="228600" indent="0"/>
            <a:r>
              <a:rPr lang="en-US" sz="1600" b="1" dirty="0"/>
              <a:t>7. Educational Resources</a:t>
            </a:r>
            <a:r>
              <a:rPr lang="en-US" sz="1600" dirty="0"/>
              <a:t>: The platform includes educational materials and tools to help MSMEs improve their financial literacy and business management skills, enhancing their overall readiness for funding.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9574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A33F-9BC3-5181-07D6-2E040823F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34" y="495710"/>
            <a:ext cx="3863340" cy="415498"/>
          </a:xfrm>
        </p:spPr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1541C-1CF3-E84B-87AD-A5C19160E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069" y="1277637"/>
            <a:ext cx="8174355" cy="2954655"/>
          </a:xfrm>
        </p:spPr>
        <p:txBody>
          <a:bodyPr/>
          <a:lstStyle/>
          <a:p>
            <a:r>
              <a:rPr lang="en-US" sz="1600" dirty="0"/>
              <a:t>1. Quick Funding for MSMEs: Create a platform for MSMEs to easily connect with</a:t>
            </a:r>
          </a:p>
          <a:p>
            <a:r>
              <a:rPr lang="en-US" sz="1600" dirty="0"/>
              <a:t>financiers, addressing their urgent cash flow needs.</a:t>
            </a:r>
          </a:p>
          <a:p>
            <a:r>
              <a:rPr lang="en-US" sz="1600" dirty="0"/>
              <a:t>2. Support Small-Scale Financiers: Help small financiers compete with larger players by</a:t>
            </a:r>
          </a:p>
          <a:p>
            <a:r>
              <a:rPr lang="en-US" sz="1600" dirty="0"/>
              <a:t>giving them access to more potential borrowers.</a:t>
            </a:r>
          </a:p>
          <a:p>
            <a:r>
              <a:rPr lang="en-US" sz="1600" dirty="0"/>
              <a:t>3. Boost Financial Inclusion: Provide funding options for MSMEs </a:t>
            </a:r>
            <a:r>
              <a:rPr lang="en-US" sz="1600"/>
              <a:t>that don’t </a:t>
            </a:r>
            <a:r>
              <a:rPr lang="en-US" sz="1600" dirty="0"/>
              <a:t>have access to</a:t>
            </a:r>
          </a:p>
          <a:p>
            <a:r>
              <a:rPr lang="en-US" sz="1600" dirty="0"/>
              <a:t>traditional banking services.</a:t>
            </a:r>
          </a:p>
          <a:p>
            <a:r>
              <a:rPr lang="en-US" sz="1600" dirty="0"/>
              <a:t>4. Increase Efficiency and Transparency: Make the funding process easy and clear for both</a:t>
            </a:r>
          </a:p>
          <a:p>
            <a:r>
              <a:rPr lang="en-US" sz="1600" dirty="0"/>
              <a:t>MSMEs and financiers through a user-friendly platform.</a:t>
            </a:r>
          </a:p>
          <a:p>
            <a:r>
              <a:rPr lang="en-US" sz="1600" dirty="0"/>
              <a:t>5. Build Trust and Reliability: Include features like user reviews, ratings, and secure</a:t>
            </a:r>
          </a:p>
          <a:p>
            <a:r>
              <a:rPr lang="en-US" sz="1600" dirty="0"/>
              <a:t>communication to build trust on the platform.</a:t>
            </a:r>
          </a:p>
          <a:p>
            <a:r>
              <a:rPr lang="en-US" sz="1600" dirty="0"/>
              <a:t>6. Offer Educational Resources: Provide educational materials to help MSMEs improve their</a:t>
            </a:r>
          </a:p>
          <a:p>
            <a:r>
              <a:rPr lang="en-US" sz="1600" dirty="0"/>
              <a:t>financial knowledge and business management skills.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6833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17D-513C-4AE9-B848-662F82B8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719391"/>
            <a:ext cx="3863340" cy="307777"/>
          </a:xfrm>
        </p:spPr>
        <p:txBody>
          <a:bodyPr/>
          <a:lstStyle/>
          <a:p>
            <a:r>
              <a:rPr lang="en-IN" sz="2000" b="0" dirty="0"/>
              <a:t>DFD Level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37C83-8F31-E25E-3B42-788B7917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97" y="1343923"/>
            <a:ext cx="6436093" cy="30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AE84-7AD4-92EC-EFE7-D9A0B082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rebuchet MS" panose="020B0603020202020204" pitchFamily="34" charset="0"/>
              </a:rPr>
              <a:t>DFD Level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41383-BBF6-A5AC-6B30-D4E38D3CA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F7F02-B309-7917-19D4-582D2B13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68" y="1152475"/>
            <a:ext cx="5850977" cy="36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91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AB8F-99E2-D680-2CD1-561C5BA9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54" y="498674"/>
            <a:ext cx="4410483" cy="830997"/>
          </a:xfrm>
        </p:spPr>
        <p:txBody>
          <a:bodyPr/>
          <a:lstStyle/>
          <a:p>
            <a:r>
              <a:rPr lang="en-IN" dirty="0"/>
              <a:t>REQUIREMENT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D0210-AADC-260F-AD43-7D8DC2856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254" y="1022243"/>
            <a:ext cx="8241278" cy="3693319"/>
          </a:xfrm>
        </p:spPr>
        <p:txBody>
          <a:bodyPr/>
          <a:lstStyle/>
          <a:p>
            <a:r>
              <a:rPr lang="en-IN" sz="1600" b="1" dirty="0"/>
              <a:t>Hardware Requirements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/>
              <a:t>Server: High-performance server to handle web traffic and database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/>
              <a:t>operations.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/>
              <a:t>Storage: Sufficient storage capacity for user data, loan applications, and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/>
              <a:t>educational resources.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/>
              <a:t>Backup: Reliable backup system for data recovery and redundancy.</a:t>
            </a:r>
          </a:p>
          <a:p>
            <a:pPr marL="228600" indent="0"/>
            <a:r>
              <a:rPr lang="en-IN" sz="1600" b="1" dirty="0"/>
              <a:t>Software Requirements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/>
              <a:t>Frontend: HTML, CSS, and JavaScript for creating the user interface.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/>
              <a:t>Backend: PHP for server-side scripting and application logic.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/>
              <a:t>Database: MySQL for managing user data, loan applications, and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/>
              <a:t>transactions.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/>
              <a:t>APIs: Integration with external APIs for credit scoring and financial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/>
              <a:t>services.</a:t>
            </a:r>
          </a:p>
          <a:p>
            <a:pPr marL="228600" indent="0"/>
            <a:r>
              <a:rPr lang="en-IN" sz="1600" b="1" dirty="0"/>
              <a:t>Network Requirements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600" dirty="0" err="1"/>
              <a:t>WiFi</a:t>
            </a:r>
            <a:r>
              <a:rPr lang="en-IN" sz="1600" dirty="0"/>
              <a:t> required</a:t>
            </a:r>
          </a:p>
        </p:txBody>
      </p:sp>
    </p:spTree>
    <p:extLst>
      <p:ext uri="{BB962C8B-B14F-4D97-AF65-F5344CB8AC3E}">
        <p14:creationId xmlns:p14="http://schemas.microsoft.com/office/powerpoint/2010/main" val="246188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D9ED-4E25-D81F-0648-E5A6F74C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7" y="430875"/>
            <a:ext cx="5025338" cy="830997"/>
          </a:xfrm>
        </p:spPr>
        <p:txBody>
          <a:bodyPr/>
          <a:lstStyle/>
          <a:p>
            <a:r>
              <a:rPr lang="en-IN" dirty="0"/>
              <a:t>FUNCTIONAL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952CA-EAF6-F8A8-0649-4DFFE91F2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572" y="1135748"/>
            <a:ext cx="8504856" cy="2954655"/>
          </a:xfrm>
        </p:spPr>
        <p:txBody>
          <a:bodyPr/>
          <a:lstStyle/>
          <a:p>
            <a:pPr marL="228600" indent="0"/>
            <a:r>
              <a:rPr lang="en-US" sz="1600" dirty="0"/>
              <a:t>FR01: The registration module will capture user details such as name, contact information, business details for MSMEs, and loan offerings for financiers.</a:t>
            </a:r>
          </a:p>
          <a:p>
            <a:pPr marL="228600" indent="0"/>
            <a:endParaRPr lang="en-US" sz="1600" dirty="0"/>
          </a:p>
          <a:p>
            <a:pPr marL="228600" indent="0"/>
            <a:r>
              <a:rPr lang="en-US" sz="1600" dirty="0"/>
              <a:t>FR02: Users will be able to log in securely using their email and password, with an option for two-factor authentication. </a:t>
            </a:r>
          </a:p>
          <a:p>
            <a:pPr marL="228600" indent="0"/>
            <a:endParaRPr lang="en-US" sz="1600" dirty="0"/>
          </a:p>
          <a:p>
            <a:pPr marL="228600" indent="0"/>
            <a:r>
              <a:rPr lang="en-US" sz="1600" dirty="0"/>
              <a:t>FR03: MSMEs can fill out and submit loan applications online, including uploading necessary documentation.</a:t>
            </a:r>
          </a:p>
          <a:p>
            <a:pPr marL="228600" indent="0"/>
            <a:endParaRPr lang="en-US" sz="1600" dirty="0"/>
          </a:p>
          <a:p>
            <a:pPr marL="228600" indent="0"/>
            <a:r>
              <a:rPr lang="en-US" sz="1600" dirty="0"/>
              <a:t>FR04: The matching algorithm will analyze the loan requirements of MSMEs and match them with financiers based on criteria such as loan amount, interest rate, and repayment terms.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9351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EC6A7-AC8B-110C-739A-69F4D3E62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300" y="848201"/>
            <a:ext cx="8375399" cy="3447098"/>
          </a:xfrm>
        </p:spPr>
        <p:txBody>
          <a:bodyPr/>
          <a:lstStyle/>
          <a:p>
            <a:r>
              <a:rPr lang="en-IN" sz="1600" dirty="0"/>
              <a:t>FR05: </a:t>
            </a:r>
            <a:r>
              <a:rPr lang="en-US" sz="1600" dirty="0"/>
              <a:t>Users will have a personalized dashboard showing the status of their loan applications,</a:t>
            </a:r>
          </a:p>
          <a:p>
            <a:r>
              <a:rPr lang="en-US" sz="1600" dirty="0"/>
              <a:t>messages, and other relevant information.</a:t>
            </a:r>
          </a:p>
          <a:p>
            <a:endParaRPr lang="en-US" sz="1600" dirty="0"/>
          </a:p>
          <a:p>
            <a:r>
              <a:rPr lang="en-US" sz="1600" dirty="0"/>
              <a:t>FR06: Users can leave reviews and ratings for each other after a loan transaction is completed,</a:t>
            </a:r>
          </a:p>
          <a:p>
            <a:r>
              <a:rPr lang="en-US" sz="1600" dirty="0"/>
              <a:t>helping to build trust and reliability within the platform.</a:t>
            </a:r>
          </a:p>
          <a:p>
            <a:endParaRPr lang="en-US" sz="1600" dirty="0"/>
          </a:p>
          <a:p>
            <a:r>
              <a:rPr lang="en-US" sz="1600" dirty="0"/>
              <a:t>FR07: The platform will provide access to articles, videos, tutorials, and other resources to help MSMEs improve their financial literacy and business management skills.</a:t>
            </a:r>
          </a:p>
          <a:p>
            <a:endParaRPr lang="en-US" sz="1600" dirty="0"/>
          </a:p>
          <a:p>
            <a:r>
              <a:rPr lang="en-US" sz="1600" dirty="0"/>
              <a:t>FR08: The platform will integrate with external APIs for services such as credit scoring, payment</a:t>
            </a:r>
          </a:p>
          <a:p>
            <a:r>
              <a:rPr lang="en-US" sz="1600" dirty="0"/>
              <a:t>gateways, and other financial services to enhance functionality and provide accurate data.</a:t>
            </a:r>
          </a:p>
          <a:p>
            <a:endParaRPr lang="en-US" sz="1600" dirty="0"/>
          </a:p>
          <a:p>
            <a:r>
              <a:rPr lang="en-US" sz="1600" dirty="0"/>
              <a:t>FR09: Users will receive notifications via email and in-app alerts regarding the status of their loan applications, new messages, and other important updates to keep them informed.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773579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8541-0BCC-9EAC-C298-C6871570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4" y="443495"/>
            <a:ext cx="3863340" cy="415498"/>
          </a:xfrm>
        </p:spPr>
        <p:txBody>
          <a:bodyPr/>
          <a:lstStyle/>
          <a:p>
            <a:r>
              <a:rPr lang="en-IN" dirty="0"/>
              <a:t>DATABASE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913A5-B77C-A0E4-9A10-EAD456910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07" y="1702468"/>
            <a:ext cx="4445134" cy="923330"/>
          </a:xfrm>
        </p:spPr>
        <p:txBody>
          <a:bodyPr/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 Narrow"/>
                <a:ea typeface="Archivo Narrow"/>
                <a:cs typeface="Archivo Narrow"/>
                <a:sym typeface="Archivo Narrow"/>
              </a:rPr>
              <a:t>The following database is created to meet with the requirements of the application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 Narrow"/>
                <a:ea typeface="Archivo Narrow"/>
                <a:cs typeface="Archivo Narrow"/>
                <a:sym typeface="Archivo Narrow"/>
              </a:rPr>
              <a:t>. 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F6B8-D317-3D3F-088F-FC353553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41" y="1261872"/>
            <a:ext cx="2921336" cy="282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45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DFE3-021E-CE5F-4C97-42B34955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21" y="513423"/>
            <a:ext cx="3863340" cy="415498"/>
          </a:xfrm>
        </p:spPr>
        <p:txBody>
          <a:bodyPr/>
          <a:lstStyle/>
          <a:p>
            <a:r>
              <a:rPr lang="en-IN" dirty="0"/>
              <a:t>Users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6CE3A-AF9E-F9B3-884A-77B8852E5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489" y="1261872"/>
            <a:ext cx="8174355" cy="246221"/>
          </a:xfrm>
        </p:spPr>
        <p:txBody>
          <a:bodyPr/>
          <a:lstStyle/>
          <a:p>
            <a:r>
              <a:rPr lang="en-IN" sz="1600" dirty="0"/>
              <a:t>Stores information about all platform users.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8B013-602E-8B37-688D-094AC554C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9" y="2096963"/>
            <a:ext cx="8103476" cy="17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99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8811-1739-F80D-C902-5CD3EF4B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863340" cy="415498"/>
          </a:xfrm>
        </p:spPr>
        <p:txBody>
          <a:bodyPr/>
          <a:lstStyle/>
          <a:p>
            <a:r>
              <a:rPr lang="en-IN" dirty="0"/>
              <a:t>Companies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1D437-38DD-EE41-6A85-7B2FC7F16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489" y="1261872"/>
            <a:ext cx="8174355" cy="246221"/>
          </a:xfrm>
        </p:spPr>
        <p:txBody>
          <a:bodyPr/>
          <a:lstStyle/>
          <a:p>
            <a:r>
              <a:rPr lang="en-IN" sz="1600" dirty="0"/>
              <a:t>Stores further information from users about their  company.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DB0BF-7AB1-7DE4-C321-0C118928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9" y="2120591"/>
            <a:ext cx="8032531" cy="21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2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AF56-D642-B76B-1230-DF6D3C14F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1674" y="961843"/>
            <a:ext cx="4831080" cy="415498"/>
          </a:xfrm>
        </p:spPr>
        <p:txBody>
          <a:bodyPr/>
          <a:lstStyle/>
          <a:p>
            <a:r>
              <a:rPr lang="en-IN" b="0" dirty="0"/>
              <a:t>Under the guidance of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6BFD0-AB67-ABEF-1530-435F6D15E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107996"/>
          </a:xfrm>
        </p:spPr>
        <p:txBody>
          <a:bodyPr/>
          <a:lstStyle/>
          <a:p>
            <a:r>
              <a:rPr lang="en-IN" sz="1800" dirty="0"/>
              <a:t>Team Members:</a:t>
            </a:r>
          </a:p>
          <a:p>
            <a:r>
              <a:rPr lang="en-IN" sz="1800" b="1" dirty="0"/>
              <a:t>K </a:t>
            </a:r>
            <a:r>
              <a:rPr lang="en-IN" sz="1800" b="1" dirty="0" err="1"/>
              <a:t>Abisheik</a:t>
            </a:r>
            <a:r>
              <a:rPr lang="en-IN" sz="1800" b="1" dirty="0"/>
              <a:t> 2241136</a:t>
            </a:r>
          </a:p>
          <a:p>
            <a:r>
              <a:rPr lang="en-IN" sz="1800" b="1" dirty="0"/>
              <a:t>Pranav Srinivasan 2241149</a:t>
            </a:r>
          </a:p>
          <a:p>
            <a:r>
              <a:rPr lang="en-IN" sz="1800" b="1" dirty="0" err="1"/>
              <a:t>Soravich</a:t>
            </a:r>
            <a:r>
              <a:rPr lang="en-IN" sz="1800" b="1" dirty="0"/>
              <a:t> </a:t>
            </a:r>
            <a:r>
              <a:rPr lang="en-IN" sz="1800" b="1" dirty="0" err="1"/>
              <a:t>Pinrat</a:t>
            </a:r>
            <a:r>
              <a:rPr lang="en-IN" sz="1800" b="1" dirty="0"/>
              <a:t> 2241158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FED12C-0B07-5198-72BC-6228C847220D}"/>
              </a:ext>
            </a:extLst>
          </p:cNvPr>
          <p:cNvSpPr txBox="1">
            <a:spLocks/>
          </p:cNvSpPr>
          <p:nvPr/>
        </p:nvSpPr>
        <p:spPr>
          <a:xfrm>
            <a:off x="3492828" y="1574852"/>
            <a:ext cx="48310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Dr KN Saravanan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0D8BD-3E46-EA74-4D34-D88E2B9E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68" y="2409304"/>
            <a:ext cx="1556604" cy="18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6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07B6-6BA2-2CD1-E7F4-4E51D0B6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863340" cy="415498"/>
          </a:xfrm>
        </p:spPr>
        <p:txBody>
          <a:bodyPr/>
          <a:lstStyle/>
          <a:p>
            <a:r>
              <a:rPr lang="en-IN" dirty="0"/>
              <a:t>Financiers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D9D57-ED0F-4B73-6FD8-329C198B8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489" y="1261872"/>
            <a:ext cx="8174355" cy="246221"/>
          </a:xfrm>
        </p:spPr>
        <p:txBody>
          <a:bodyPr/>
          <a:lstStyle/>
          <a:p>
            <a:r>
              <a:rPr lang="en-IN" sz="1600" dirty="0"/>
              <a:t>Stores information about financier details if they are trying to invest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B4E48-E2B9-AF01-39E1-49170494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56" y="2450398"/>
            <a:ext cx="8387255" cy="166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76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067E-EB90-2FC3-6C86-4C14B5FE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863340" cy="415498"/>
          </a:xfrm>
        </p:spPr>
        <p:txBody>
          <a:bodyPr/>
          <a:lstStyle/>
          <a:p>
            <a:r>
              <a:rPr lang="en-IN" dirty="0"/>
              <a:t>Loans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32FB5-864F-E866-CF1E-AE2F24D50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489" y="1261872"/>
            <a:ext cx="8174355" cy="492443"/>
          </a:xfrm>
        </p:spPr>
        <p:txBody>
          <a:bodyPr/>
          <a:lstStyle/>
          <a:p>
            <a:r>
              <a:rPr lang="en-IN" sz="1600" dirty="0"/>
              <a:t>Stores information about the loan details including financier details, period of loan, amount and interest.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8C68-900C-DDED-6348-6E73E29FB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" y="2690930"/>
            <a:ext cx="8308428" cy="18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20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5A9E-D7D3-E846-8D27-269D5F58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863340" cy="415498"/>
          </a:xfrm>
        </p:spPr>
        <p:txBody>
          <a:bodyPr/>
          <a:lstStyle/>
          <a:p>
            <a:r>
              <a:rPr lang="en-IN" dirty="0"/>
              <a:t>Feedback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8974F-936B-2E70-4684-B2F90C996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489" y="1261872"/>
            <a:ext cx="8174355" cy="246221"/>
          </a:xfrm>
        </p:spPr>
        <p:txBody>
          <a:bodyPr/>
          <a:lstStyle/>
          <a:p>
            <a:r>
              <a:rPr lang="en-IN" sz="1600" dirty="0"/>
              <a:t>Stores user feedback and rating.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5339E-6B2F-59FC-6107-0FDC2A8F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69" y="2571750"/>
            <a:ext cx="8276897" cy="17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95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AF43-1E6F-0AC9-510E-A645D372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863340" cy="415498"/>
          </a:xfrm>
        </p:spPr>
        <p:txBody>
          <a:bodyPr/>
          <a:lstStyle/>
          <a:p>
            <a:r>
              <a:rPr lang="en-IN" dirty="0"/>
              <a:t>Contact us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0E819-DF92-BCDA-3172-4DD0D026F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489" y="1261872"/>
            <a:ext cx="8174355" cy="246221"/>
          </a:xfrm>
        </p:spPr>
        <p:txBody>
          <a:bodyPr/>
          <a:lstStyle/>
          <a:p>
            <a:r>
              <a:rPr lang="en-IN" sz="1600" dirty="0"/>
              <a:t>Stores contact details of anyone trying to reach out for queries.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51B55-E709-ED32-4FFA-94C1898C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90" y="2227833"/>
            <a:ext cx="8039797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30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E873-A5D5-B383-AD84-A7C167CF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863340" cy="415498"/>
          </a:xfrm>
        </p:spPr>
        <p:txBody>
          <a:bodyPr/>
          <a:lstStyle/>
          <a:p>
            <a:r>
              <a:rPr lang="en-IN" dirty="0"/>
              <a:t>Transactions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14F74-FFBA-77EA-ACBC-438DBB71A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489" y="1261872"/>
            <a:ext cx="8174355" cy="246221"/>
          </a:xfrm>
        </p:spPr>
        <p:txBody>
          <a:bodyPr/>
          <a:lstStyle/>
          <a:p>
            <a:r>
              <a:rPr lang="en-IN" sz="1600" dirty="0"/>
              <a:t>Stores transaction details.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62E21-B75C-EF7E-EC58-5B430C82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2" y="2718641"/>
            <a:ext cx="8426669" cy="16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9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8DD9-BF6C-97A6-865F-EDA66963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863340" cy="415498"/>
          </a:xfrm>
        </p:spPr>
        <p:txBody>
          <a:bodyPr/>
          <a:lstStyle/>
          <a:p>
            <a:r>
              <a:rPr lang="en-IN" dirty="0"/>
              <a:t>SCHEMA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9FAB9-AF95-1814-E236-4E6773E1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33" y="840919"/>
            <a:ext cx="6227152" cy="38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4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4454-A581-F25B-04D4-820BCC8B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UI Design</a:t>
            </a:r>
          </a:p>
        </p:txBody>
      </p:sp>
    </p:spTree>
    <p:extLst>
      <p:ext uri="{BB962C8B-B14F-4D97-AF65-F5344CB8AC3E}">
        <p14:creationId xmlns:p14="http://schemas.microsoft.com/office/powerpoint/2010/main" val="3780870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C2F9E-0AEA-384C-7211-888CEB2C2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303" y="3177383"/>
            <a:ext cx="8174355" cy="307777"/>
          </a:xfrm>
        </p:spPr>
        <p:txBody>
          <a:bodyPr/>
          <a:lstStyle/>
          <a:p>
            <a:r>
              <a:rPr lang="en-IN" sz="2000" dirty="0"/>
              <a:t>LANDING PAGE: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D6AFA3D-6C1D-1FF5-27ED-7CEFC4C611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0200" y="1090613"/>
            <a:ext cx="59436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FAF77-323E-856F-83B0-35A64C453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19" y="439838"/>
            <a:ext cx="4513896" cy="2016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F73E3F-E2D1-E70D-80EE-812795D7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219" y="2627215"/>
            <a:ext cx="4513896" cy="1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00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9F117-6240-B82D-7840-A37A11830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420" y="651012"/>
            <a:ext cx="8174355" cy="369332"/>
          </a:xfrm>
        </p:spPr>
        <p:txBody>
          <a:bodyPr/>
          <a:lstStyle/>
          <a:p>
            <a:r>
              <a:rPr lang="en-IN" sz="2400" dirty="0">
                <a:latin typeface="Trebuchet MS" panose="020B0603020202020204" pitchFamily="34" charset="0"/>
              </a:rPr>
              <a:t>LOGIN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DF644-C74C-4933-A74A-8317CD31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536" y="1369594"/>
            <a:ext cx="6408975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3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293F5-58E2-F23C-EA96-FA22AB099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14" y="1279088"/>
            <a:ext cx="8174355" cy="2954655"/>
          </a:xfrm>
        </p:spPr>
        <p:txBody>
          <a:bodyPr/>
          <a:lstStyle/>
          <a:p>
            <a:r>
              <a:rPr lang="en-IN" sz="1600" dirty="0">
                <a:latin typeface="Trebuchet MS" panose="020B0603020202020204" pitchFamily="34" charset="0"/>
              </a:rPr>
              <a:t>FINANCIER LOGIN</a:t>
            </a:r>
          </a:p>
          <a:p>
            <a:endParaRPr lang="en-IN" sz="1600" dirty="0">
              <a:latin typeface="Trebuchet MS" panose="020B0603020202020204" pitchFamily="34" charset="0"/>
            </a:endParaRPr>
          </a:p>
          <a:p>
            <a:endParaRPr lang="en-IN" sz="1600" dirty="0">
              <a:latin typeface="Trebuchet MS" panose="020B0603020202020204" pitchFamily="34" charset="0"/>
            </a:endParaRPr>
          </a:p>
          <a:p>
            <a:endParaRPr lang="en-IN" sz="1600" dirty="0">
              <a:latin typeface="Trebuchet MS" panose="020B0603020202020204" pitchFamily="34" charset="0"/>
            </a:endParaRPr>
          </a:p>
          <a:p>
            <a:endParaRPr lang="en-IN" sz="1600" dirty="0">
              <a:latin typeface="Trebuchet MS" panose="020B0603020202020204" pitchFamily="34" charset="0"/>
            </a:endParaRPr>
          </a:p>
          <a:p>
            <a:endParaRPr lang="en-IN" sz="1600" dirty="0">
              <a:latin typeface="Trebuchet MS" panose="020B0603020202020204" pitchFamily="34" charset="0"/>
            </a:endParaRPr>
          </a:p>
          <a:p>
            <a:endParaRPr lang="en-IN" sz="1600" dirty="0">
              <a:latin typeface="Trebuchet MS" panose="020B0603020202020204" pitchFamily="34" charset="0"/>
            </a:endParaRPr>
          </a:p>
          <a:p>
            <a:endParaRPr lang="en-IN" sz="1600" dirty="0">
              <a:latin typeface="Trebuchet MS" panose="020B0603020202020204" pitchFamily="34" charset="0"/>
            </a:endParaRPr>
          </a:p>
          <a:p>
            <a:endParaRPr lang="en-IN" sz="1600" dirty="0">
              <a:latin typeface="Trebuchet MS" panose="020B0603020202020204" pitchFamily="34" charset="0"/>
            </a:endParaRPr>
          </a:p>
          <a:p>
            <a:endParaRPr lang="en-IN" sz="1600" dirty="0">
              <a:latin typeface="Trebuchet MS" panose="020B0603020202020204" pitchFamily="34" charset="0"/>
            </a:endParaRPr>
          </a:p>
          <a:p>
            <a:endParaRPr lang="en-IN" sz="1600" dirty="0">
              <a:latin typeface="Trebuchet MS" panose="020B0603020202020204" pitchFamily="34" charset="0"/>
            </a:endParaRPr>
          </a:p>
          <a:p>
            <a:r>
              <a:rPr lang="en-IN" sz="1600" dirty="0">
                <a:latin typeface="Trebuchet MS" panose="020B0603020202020204" pitchFamily="34" charset="0"/>
              </a:rPr>
              <a:t>MSME COMPANY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4D226-D805-814F-8837-5AD691496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765" y="336752"/>
            <a:ext cx="4557823" cy="2169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2E7B0-A7D1-9A64-319D-51FA01D5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81" y="2637663"/>
            <a:ext cx="4894689" cy="20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98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E348-ED6A-3277-0A31-99CE6B2A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863340" cy="415498"/>
          </a:xfrm>
        </p:spPr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71CF3-8E06-0DB7-C991-3D149173D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158" y="1004375"/>
            <a:ext cx="4251960" cy="3447098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MSMEs often need quick access to cash flow for their working capital needs.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Traditional funding sources, such as banks, can be slow to process loans, prompting MSMEs to seek faster solutions from financiers.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Our platform aims to simplify this process, allowing MSMEs to quickly find suitable financiers. At the same time, the platform helps financiers easily find appropriate borrowers.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 It is designed to facilitate faster funding for MSMEs and enable small-scale financiers to compete with larger market players.</a:t>
            </a:r>
            <a:endParaRPr lang="en-IN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54E4F8-D56D-156C-FD86-1689C219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83" y="956169"/>
            <a:ext cx="1615580" cy="1615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61474A-5065-BB98-9C94-793E0C0F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21" y="956168"/>
            <a:ext cx="1615581" cy="1615581"/>
          </a:xfrm>
          <a:prstGeom prst="rect">
            <a:avLst/>
          </a:prstGeom>
        </p:spPr>
      </p:pic>
      <p:pic>
        <p:nvPicPr>
          <p:cNvPr id="1026" name="Picture 2" descr="Sustainable Development Goal 10 - Wikipedia">
            <a:extLst>
              <a:ext uri="{FF2B5EF4-FFF2-40B4-BE49-F238E27FC236}">
                <a16:creationId xmlns:a16="http://schemas.microsoft.com/office/drawing/2014/main" id="{D460DFD0-8A26-4568-C8AC-22B2151B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883" y="2835893"/>
            <a:ext cx="1615580" cy="161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stainable Development Goal 17 - Wikipedia">
            <a:extLst>
              <a:ext uri="{FF2B5EF4-FFF2-40B4-BE49-F238E27FC236}">
                <a16:creationId xmlns:a16="http://schemas.microsoft.com/office/drawing/2014/main" id="{40D8D8CF-69C0-9170-803C-85476EC7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21" y="2835893"/>
            <a:ext cx="1615580" cy="161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465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4BF60-548B-4802-39E5-3108E945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1A80E-E3EF-A89B-FBD7-4DC99037B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CECF7-00DC-A332-4E91-366B12182D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C5F20-32B3-9A11-C977-57370ADC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885" y="1403130"/>
            <a:ext cx="4415675" cy="241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76CD7-7A51-005F-50CC-31D989DA7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1403130"/>
            <a:ext cx="4732058" cy="24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75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EEE0B-BEF2-C693-1900-C92ED90D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247" y="757376"/>
            <a:ext cx="8174355" cy="369332"/>
          </a:xfrm>
        </p:spPr>
        <p:txBody>
          <a:bodyPr/>
          <a:lstStyle/>
          <a:p>
            <a:r>
              <a:rPr lang="en-IN" sz="2400" dirty="0">
                <a:latin typeface="Trebuchet MS" panose="020B0603020202020204" pitchFamily="34" charset="0"/>
              </a:rPr>
              <a:t>EDUCATIONAL RESOURCES: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CE1FC-8ECE-BF0E-6B46-3D884898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38" y="1308539"/>
            <a:ext cx="6909792" cy="33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8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35B4-ADBB-8173-75C8-1646586F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433021" cy="369332"/>
          </a:xfrm>
        </p:spPr>
        <p:txBody>
          <a:bodyPr/>
          <a:lstStyle/>
          <a:p>
            <a:r>
              <a:rPr lang="en-IN" sz="2400" b="0" dirty="0"/>
              <a:t>Loan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A15B9-3FE0-0C1C-A386-1F26C5CC7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81276-4791-1477-6100-5906DC18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69" y="866803"/>
            <a:ext cx="7851228" cy="36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3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7179-2D40-17D5-BBF6-ABCCFA16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863340" cy="369332"/>
          </a:xfrm>
        </p:spPr>
        <p:txBody>
          <a:bodyPr/>
          <a:lstStyle/>
          <a:p>
            <a:r>
              <a:rPr lang="en-IN" sz="2400" b="0" dirty="0"/>
              <a:t>Application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EBBB4-4BED-C8FB-4741-FD9D2A05B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2FA46-498D-8DE0-2D10-A91312C9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69" y="1127341"/>
            <a:ext cx="7570782" cy="35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16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BAC3-4A84-8AD4-A042-BD61ABE5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863340" cy="369332"/>
          </a:xfrm>
        </p:spPr>
        <p:txBody>
          <a:bodyPr/>
          <a:lstStyle/>
          <a:p>
            <a:r>
              <a:rPr lang="en-IN" sz="2400" b="0" dirty="0"/>
              <a:t>Contact Us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E7404-767E-3316-C342-6ED81B2F1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9CCD-BBFD-4B12-896F-04662D3B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3" y="862464"/>
            <a:ext cx="7748752" cy="35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4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E58E-66CA-E270-A71A-2E290E63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Loan calculator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77F7A-1ADA-94EA-9CB8-DE88006B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88" y="1098587"/>
            <a:ext cx="5391762" cy="37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90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D15F-85D1-7A49-27F3-D585768F8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Main dashboard/ Rating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45B743-EC00-F76D-E1D2-33E15E2C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09" y="1579460"/>
            <a:ext cx="8308181" cy="22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73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2687-2071-AB3E-BA55-87078D2B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45" y="2382653"/>
            <a:ext cx="3863340" cy="677108"/>
          </a:xfrm>
        </p:spPr>
        <p:txBody>
          <a:bodyPr/>
          <a:lstStyle/>
          <a:p>
            <a:r>
              <a:rPr lang="en-IN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950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6799-F8F7-BDDC-F679-9DAA280E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34" y="295054"/>
            <a:ext cx="3863340" cy="415498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CDD37-7D6E-04DA-6B22-2BA882021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212" y="690213"/>
            <a:ext cx="8039773" cy="4099584"/>
          </a:xfrm>
        </p:spPr>
        <p:txBody>
          <a:bodyPr/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+mn-lt"/>
              </a:rPr>
              <a:t>Introduction</a:t>
            </a: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+mn-lt"/>
              </a:rPr>
              <a:t>Existing Systems</a:t>
            </a:r>
          </a:p>
          <a:p>
            <a:pPr marL="12700" lvl="0" indent="44450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2.1 </a:t>
            </a:r>
            <a:r>
              <a:rPr lang="en-US" sz="1600" dirty="0">
                <a:solidFill>
                  <a:schemeClr val="dk1"/>
                </a:solidFill>
                <a:latin typeface="+mn-lt"/>
              </a:rPr>
              <a:t>Limitations of Existing Systems</a:t>
            </a:r>
          </a:p>
          <a:p>
            <a:pPr marL="46355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+mj-lt"/>
              <a:buAutoNum type="arabicPeriod" startAt="3"/>
            </a:pPr>
            <a:r>
              <a:rPr lang="en-US" sz="1600" dirty="0">
                <a:solidFill>
                  <a:schemeClr val="dk1"/>
                </a:solidFill>
                <a:latin typeface="+mn-lt"/>
              </a:rPr>
              <a:t>Proposed System </a:t>
            </a:r>
          </a:p>
          <a:p>
            <a:pPr marL="12700" lvl="0" indent="4445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3.1 </a:t>
            </a:r>
            <a:r>
              <a:rPr lang="en-US" sz="1600" dirty="0">
                <a:solidFill>
                  <a:schemeClr val="dk1"/>
                </a:solidFill>
                <a:latin typeface="+mn-lt"/>
              </a:rPr>
              <a:t>Objective</a:t>
            </a:r>
          </a:p>
          <a:p>
            <a:pPr marL="12700" lvl="0" indent="4445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3.2 </a:t>
            </a:r>
            <a:r>
              <a:rPr lang="en-US" sz="1600" dirty="0">
                <a:solidFill>
                  <a:schemeClr val="dk1"/>
                </a:solidFill>
                <a:latin typeface="+mn-lt"/>
              </a:rPr>
              <a:t>Application Areas</a:t>
            </a:r>
          </a:p>
          <a:p>
            <a:pPr marL="12700" lvl="0" indent="44450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3.3 </a:t>
            </a:r>
            <a:r>
              <a:rPr lang="en-US" sz="1600" dirty="0">
                <a:solidFill>
                  <a:schemeClr val="dk1"/>
                </a:solidFill>
                <a:latin typeface="+mn-lt"/>
              </a:rPr>
              <a:t>Flow Diagram</a:t>
            </a:r>
          </a:p>
          <a:p>
            <a:pPr marL="46355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+mj-lt"/>
              <a:buAutoNum type="arabicPeriod" startAt="4"/>
            </a:pPr>
            <a:r>
              <a:rPr lang="en-US" sz="1600" dirty="0">
                <a:solidFill>
                  <a:schemeClr val="dk1"/>
                </a:solidFill>
                <a:latin typeface="+mn-lt"/>
              </a:rPr>
              <a:t>Requirement Analysis</a:t>
            </a:r>
          </a:p>
          <a:p>
            <a:pPr marL="12700" lvl="0" indent="4445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4.1 </a:t>
            </a:r>
            <a:r>
              <a:rPr lang="en-US" sz="1600" dirty="0">
                <a:solidFill>
                  <a:schemeClr val="dk1"/>
                </a:solidFill>
                <a:latin typeface="+mn-lt"/>
              </a:rPr>
              <a:t>Software Requirements</a:t>
            </a:r>
          </a:p>
          <a:p>
            <a:pPr marL="12700" lvl="0" indent="4445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4.2 </a:t>
            </a:r>
            <a:r>
              <a:rPr lang="en-US" sz="1600" dirty="0">
                <a:solidFill>
                  <a:schemeClr val="dk1"/>
                </a:solidFill>
                <a:latin typeface="+mn-lt"/>
              </a:rPr>
              <a:t>System Requirements</a:t>
            </a:r>
          </a:p>
          <a:p>
            <a:pPr marL="12700" lvl="0" indent="44450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4.3 </a:t>
            </a:r>
            <a:r>
              <a:rPr lang="en-US" sz="1600" dirty="0">
                <a:solidFill>
                  <a:schemeClr val="dk1"/>
                </a:solidFill>
                <a:latin typeface="+mn-lt"/>
              </a:rPr>
              <a:t>Modules/Functionalities</a:t>
            </a:r>
          </a:p>
          <a:p>
            <a:pPr marL="46355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+mj-lt"/>
              <a:buAutoNum type="arabicPeriod" startAt="5"/>
            </a:pPr>
            <a:r>
              <a:rPr lang="en-US" sz="1600" dirty="0">
                <a:solidFill>
                  <a:schemeClr val="dk1"/>
                </a:solidFill>
                <a:latin typeface="+mn-lt"/>
              </a:rPr>
              <a:t>Database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9FE70-B5A4-0808-CC36-6997238A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116" y="640710"/>
            <a:ext cx="3714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8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4575-BFE6-74F9-8BAC-2984C194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89" y="459260"/>
            <a:ext cx="3863340" cy="415498"/>
          </a:xfrm>
        </p:spPr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7FB87-A047-4269-4D67-E1689D03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48" y="1340643"/>
            <a:ext cx="5146800" cy="2462213"/>
          </a:xfrm>
        </p:spPr>
        <p:txBody>
          <a:bodyPr/>
          <a:lstStyle/>
          <a:p>
            <a:r>
              <a:rPr lang="en-US" sz="1600" dirty="0" err="1">
                <a:latin typeface="+mn-lt"/>
              </a:rPr>
              <a:t>FinBridge</a:t>
            </a:r>
            <a:r>
              <a:rPr lang="en-US" sz="1600" dirty="0">
                <a:latin typeface="+mn-lt"/>
              </a:rPr>
              <a:t> is a digital platform that connects micro, small, and medium enterprises (MSMEs) with potential financiers. It streamlines the loan application process, enabling MSMEs to access funding quickly and efficiently while offering financiers a wider range of investment opportunities.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 By enhancing financial inclusion and improving transparency, </a:t>
            </a:r>
            <a:r>
              <a:rPr lang="en-US" sz="1600" dirty="0" err="1">
                <a:latin typeface="+mn-lt"/>
              </a:rPr>
              <a:t>FinBridge</a:t>
            </a:r>
            <a:r>
              <a:rPr lang="en-US" sz="1600" dirty="0">
                <a:latin typeface="+mn-lt"/>
              </a:rPr>
              <a:t> supports the growth and success of small businesses.</a:t>
            </a:r>
            <a:endParaRPr lang="en-IN" sz="1600" dirty="0">
              <a:latin typeface="+mn-lt"/>
            </a:endParaRPr>
          </a:p>
        </p:txBody>
      </p:sp>
      <p:pic>
        <p:nvPicPr>
          <p:cNvPr id="2050" name="Picture 2" descr="6,000+ Best Finance Photos · 100% Free Download · Pexels Stock Photos">
            <a:extLst>
              <a:ext uri="{FF2B5EF4-FFF2-40B4-BE49-F238E27FC236}">
                <a16:creationId xmlns:a16="http://schemas.microsoft.com/office/drawing/2014/main" id="{52C1F334-9C67-9338-E634-6BA0BDA3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432" y="1340643"/>
            <a:ext cx="3381851" cy="253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30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DC88-F8BD-68B7-E57A-C72131AA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9" y="333136"/>
            <a:ext cx="3863340" cy="415498"/>
          </a:xfrm>
        </p:spPr>
        <p:txBody>
          <a:bodyPr/>
          <a:lstStyle/>
          <a:p>
            <a:r>
              <a:rPr lang="en-IN" dirty="0"/>
              <a:t>EXISTING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5DD01-93E8-B22F-A616-CB061DACD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057" y="1056029"/>
            <a:ext cx="8143119" cy="3664852"/>
          </a:xfrm>
        </p:spPr>
        <p:txBody>
          <a:bodyPr/>
          <a:lstStyle/>
          <a:p>
            <a:r>
              <a:rPr lang="en-US" sz="1600" dirty="0"/>
              <a:t>Traditional Banking Systems: Banks provide secure, regulated loans and comprehensive financial services, making them a reliable choice for MSMEs.</a:t>
            </a:r>
          </a:p>
          <a:p>
            <a:endParaRPr lang="en-US" sz="1600" dirty="0"/>
          </a:p>
          <a:p>
            <a:r>
              <a:rPr lang="en-US" sz="1600" dirty="0"/>
              <a:t>Peer-to-Peer (P2P) Lending Platforms: P2P platforms connect borrowers with individual lenders directly, offering flexible terms and an easy online application process.</a:t>
            </a:r>
          </a:p>
          <a:p>
            <a:endParaRPr lang="en-US" sz="1600" dirty="0"/>
          </a:p>
          <a:p>
            <a:r>
              <a:rPr lang="en-US" sz="1600" dirty="0"/>
              <a:t>Crowdfunding Platforms: These platforms allow businesses to raise funds from many people online, ideal for innovative projects without credit checks.</a:t>
            </a:r>
          </a:p>
          <a:p>
            <a:endParaRPr lang="en-US" sz="1600" dirty="0"/>
          </a:p>
          <a:p>
            <a:r>
              <a:rPr lang="en-US" sz="1600" dirty="0" err="1"/>
              <a:t>Faircent</a:t>
            </a:r>
            <a:r>
              <a:rPr lang="en-US" sz="1600" dirty="0"/>
              <a:t>: An Indian P2P lending platform offering personal and business loans, with features like credit scoring and risk assessment.</a:t>
            </a:r>
          </a:p>
          <a:p>
            <a:endParaRPr lang="en-US" sz="1600" dirty="0"/>
          </a:p>
          <a:p>
            <a:r>
              <a:rPr lang="en-US" sz="1600" dirty="0" err="1"/>
              <a:t>Indifi</a:t>
            </a:r>
            <a:r>
              <a:rPr lang="en-US" sz="1600" dirty="0"/>
              <a:t>: An Indian platform that connects small businesses with financial institutions for tailored loan products and fast disbursement.</a:t>
            </a:r>
            <a:endParaRPr lang="en-IN" sz="1600" dirty="0"/>
          </a:p>
        </p:txBody>
      </p:sp>
      <p:pic>
        <p:nvPicPr>
          <p:cNvPr id="3074" name="Picture 2" descr="Bank icons for free download | Freepik">
            <a:extLst>
              <a:ext uri="{FF2B5EF4-FFF2-40B4-BE49-F238E27FC236}">
                <a16:creationId xmlns:a16="http://schemas.microsoft.com/office/drawing/2014/main" id="{EB62B927-0249-1918-6CCA-74EC082BF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3" y="851110"/>
            <a:ext cx="693386" cy="69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orrow - Free business and finance icons">
            <a:extLst>
              <a:ext uri="{FF2B5EF4-FFF2-40B4-BE49-F238E27FC236}">
                <a16:creationId xmlns:a16="http://schemas.microsoft.com/office/drawing/2014/main" id="{AD45C326-9D5C-C277-DF9A-421D0D0CF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9" y="1718442"/>
            <a:ext cx="607548" cy="60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rowdfunding - Free people icons">
            <a:extLst>
              <a:ext uri="{FF2B5EF4-FFF2-40B4-BE49-F238E27FC236}">
                <a16:creationId xmlns:a16="http://schemas.microsoft.com/office/drawing/2014/main" id="{5A1D2259-B6E0-B2DF-F796-1A1D060BE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90" y="2386480"/>
            <a:ext cx="693386" cy="69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B08BAB-64AE-70C8-DB32-8E9549ADF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04" y="3079866"/>
            <a:ext cx="729372" cy="729372"/>
          </a:xfrm>
          <a:prstGeom prst="rect">
            <a:avLst/>
          </a:prstGeom>
        </p:spPr>
      </p:pic>
      <p:pic>
        <p:nvPicPr>
          <p:cNvPr id="3080" name="Picture 8" descr="Indifi Unsecured Business Loan - Apps on Google Play">
            <a:extLst>
              <a:ext uri="{FF2B5EF4-FFF2-40B4-BE49-F238E27FC236}">
                <a16:creationId xmlns:a16="http://schemas.microsoft.com/office/drawing/2014/main" id="{12C57D9A-E5AD-E0AD-FB34-DB66514B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0" y="3722781"/>
            <a:ext cx="833702" cy="83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60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CFB8-5ADF-E6AA-3869-8875D3DF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89" y="341019"/>
            <a:ext cx="3863340" cy="830997"/>
          </a:xfrm>
        </p:spPr>
        <p:txBody>
          <a:bodyPr/>
          <a:lstStyle/>
          <a:p>
            <a:r>
              <a:rPr lang="en-IN" dirty="0"/>
              <a:t>LIMITATIONS OF EXISTING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BB39-3B8D-DF9D-7FB7-7D490845F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492" y="1463677"/>
            <a:ext cx="8326673" cy="2954655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Traditional Banking Systems: Long approval times and strict eligibility can delay funding, with higher costs for MSMEs due to high interest rates and fees.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Peer-to-Peer (P2P) Lending Platforms: Increased risk of borrower default and less regulation make these platforms riskier for both borrowers and lenders.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Microfinance Institutions (MFIs): Small loan sizes and higher interest rates may not meet the larger funding needs of some MSMEs.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Crowdfunding Platforms: Success relies on crowd participation and can be time-consuming, potentially distracting from business operations.</a:t>
            </a:r>
          </a:p>
          <a:p>
            <a:pPr marL="228600" indent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413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D84EB-A814-D8DC-5846-A618CFC74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4" y="1094422"/>
            <a:ext cx="8394497" cy="2954655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Government Schemes and Initiatives: Complex applications and bureaucratic processes can delay funding; many MSMEs may be unaware of available schemes.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Funding Circle: Connects small businesses with investors for quick loans and competitive rates, but is geographically limited and focuses on established businesses.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Faircent</a:t>
            </a:r>
            <a:r>
              <a:rPr lang="en-US" sz="1600" dirty="0"/>
              <a:t>: An Indian P2P platform offering loans and credit </a:t>
            </a:r>
            <a:r>
              <a:rPr lang="en-US" sz="1600"/>
              <a:t>assessment but with </a:t>
            </a:r>
            <a:r>
              <a:rPr lang="en-US" sz="1600" dirty="0"/>
              <a:t>stringent eligibility criteria.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Indifi</a:t>
            </a:r>
            <a:r>
              <a:rPr lang="en-US" sz="1600" dirty="0"/>
              <a:t>: Connects small businesses with financial institutions for tailored loans and quick disbursement, but requires extensive documentation and is limited to certain business types.</a:t>
            </a:r>
            <a:endParaRPr lang="en-IN" sz="1600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4680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5072-6DB3-E46F-ADD5-4F6E8828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85" y="490792"/>
            <a:ext cx="3863340" cy="415498"/>
          </a:xfrm>
        </p:spPr>
        <p:txBody>
          <a:bodyPr/>
          <a:lstStyle/>
          <a:p>
            <a:r>
              <a:rPr lang="en-IN" dirty="0"/>
              <a:t>PROPOSED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C3B3E-E5F8-C78D-47EC-7949F8F20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885" y="1094422"/>
            <a:ext cx="8174355" cy="2954655"/>
          </a:xfrm>
        </p:spPr>
        <p:txBody>
          <a:bodyPr/>
          <a:lstStyle/>
          <a:p>
            <a:pPr marL="228600" indent="0"/>
            <a:r>
              <a:rPr lang="en-US" sz="1600" b="1" dirty="0"/>
              <a:t>1. Streamlined Matching Process</a:t>
            </a:r>
            <a:r>
              <a:rPr lang="en-US" sz="1600" dirty="0"/>
              <a:t>: </a:t>
            </a:r>
            <a:r>
              <a:rPr lang="en-US" sz="1600" dirty="0" err="1"/>
              <a:t>FinBridge</a:t>
            </a:r>
            <a:r>
              <a:rPr lang="en-US" sz="1600" dirty="0"/>
              <a:t> provides a seamless platform where MSMEs can quickly find suitable financiers based on specific loan requirements, reducing the time and effort needed to secure funding.</a:t>
            </a:r>
          </a:p>
          <a:p>
            <a:pPr marL="228600" indent="0"/>
            <a:r>
              <a:rPr lang="en-US" sz="1600" b="1" dirty="0"/>
              <a:t>2. Broader Access for MSMEs</a:t>
            </a:r>
            <a:r>
              <a:rPr lang="en-US" sz="1600" dirty="0"/>
              <a:t>: Unlike traditional banks, which have stringent criteria, </a:t>
            </a:r>
            <a:r>
              <a:rPr lang="en-US" sz="1600" dirty="0" err="1"/>
              <a:t>FinBridge</a:t>
            </a:r>
            <a:r>
              <a:rPr lang="en-US" sz="1600" dirty="0"/>
              <a:t> offers more inclusive access to financing options, catering to a wider range of MSMEs, including newer and smaller businesses.</a:t>
            </a:r>
          </a:p>
          <a:p>
            <a:pPr marL="228600" indent="0"/>
            <a:r>
              <a:rPr lang="en-US" sz="1600" b="1" dirty="0"/>
              <a:t>3. Enhanced Transparency</a:t>
            </a:r>
            <a:r>
              <a:rPr lang="en-US" sz="1600" dirty="0"/>
              <a:t>: The platform fosters transparency by allowing MSMEs and financiers to view detailed profiles, loan terms, and credit ratings, leading to more informed decision-making and building trust.</a:t>
            </a:r>
          </a:p>
          <a:p>
            <a:pPr marL="228600" indent="0"/>
            <a:r>
              <a:rPr lang="en-US" sz="1600" b="1" dirty="0"/>
              <a:t>4. Reduced Risk for Financiers</a:t>
            </a:r>
            <a:r>
              <a:rPr lang="en-US" sz="1600" dirty="0"/>
              <a:t>: </a:t>
            </a:r>
            <a:r>
              <a:rPr lang="en-US" sz="1600" dirty="0" err="1"/>
              <a:t>FinBridge</a:t>
            </a:r>
            <a:r>
              <a:rPr lang="en-US" sz="1600" dirty="0"/>
              <a:t> implements advanced risk assessment tools and credit scoring mechanisms to help financiers evaluate potential borrowers more accurately, mitigating the risk of default.</a:t>
            </a:r>
          </a:p>
        </p:txBody>
      </p:sp>
    </p:spTree>
    <p:extLst>
      <p:ext uri="{BB962C8B-B14F-4D97-AF65-F5344CB8AC3E}">
        <p14:creationId xmlns:p14="http://schemas.microsoft.com/office/powerpoint/2010/main" val="38496060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1419</Words>
  <Application>Microsoft Office PowerPoint</Application>
  <PresentationFormat>On-screen Show (16:9)</PresentationFormat>
  <Paragraphs>160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Georgia</vt:lpstr>
      <vt:lpstr>Arial</vt:lpstr>
      <vt:lpstr>Trebuchet MS</vt:lpstr>
      <vt:lpstr>Archivo Narrow</vt:lpstr>
      <vt:lpstr>Times New Roman</vt:lpstr>
      <vt:lpstr>Simple Light</vt:lpstr>
      <vt:lpstr>Office Theme</vt:lpstr>
      <vt:lpstr>PowerPoint Presentation</vt:lpstr>
      <vt:lpstr>Under the guidance of</vt:lpstr>
      <vt:lpstr>ABSTRACT</vt:lpstr>
      <vt:lpstr>AGENDA</vt:lpstr>
      <vt:lpstr>INTRODUCTION</vt:lpstr>
      <vt:lpstr>EXISTING SYSTEMS</vt:lpstr>
      <vt:lpstr>LIMITATIONS OF EXISTING SYSTEMS</vt:lpstr>
      <vt:lpstr>PowerPoint Presentation</vt:lpstr>
      <vt:lpstr>PROPOSED SYSTEM</vt:lpstr>
      <vt:lpstr>PowerPoint Presentation</vt:lpstr>
      <vt:lpstr>OBJECTIVES</vt:lpstr>
      <vt:lpstr>DFD Level 0</vt:lpstr>
      <vt:lpstr>DFD Level 1</vt:lpstr>
      <vt:lpstr>REQUIREMENT ANALYSIS</vt:lpstr>
      <vt:lpstr>FUNCTIONAL REQUIREMENTS</vt:lpstr>
      <vt:lpstr>PowerPoint Presentation</vt:lpstr>
      <vt:lpstr>DATABASE DESIGN</vt:lpstr>
      <vt:lpstr>Users table</vt:lpstr>
      <vt:lpstr>Companies table</vt:lpstr>
      <vt:lpstr>Financiers Table</vt:lpstr>
      <vt:lpstr>Loans table</vt:lpstr>
      <vt:lpstr>Feedback table</vt:lpstr>
      <vt:lpstr>Contact us table</vt:lpstr>
      <vt:lpstr>Transactions table</vt:lpstr>
      <vt:lpstr>SCHEMA DIAGRAM</vt:lpstr>
      <vt:lpstr>UI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Loan Application</vt:lpstr>
      <vt:lpstr>Application View</vt:lpstr>
      <vt:lpstr>Contact Us Page</vt:lpstr>
      <vt:lpstr>Loan calculator page</vt:lpstr>
      <vt:lpstr>Main dashboard/ Rating page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- I (BCA 581)  2024 -2025  SustainLink (Surplus finds Purpose)</dc:title>
  <dc:creator>USER</dc:creator>
  <cp:lastModifiedBy>Soravich Pinrat</cp:lastModifiedBy>
  <cp:revision>82</cp:revision>
  <dcterms:modified xsi:type="dcterms:W3CDTF">2025-05-19T14:34:31Z</dcterms:modified>
</cp:coreProperties>
</file>